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4615" autoAdjust="0"/>
    <p:restoredTop sz="98101" autoAdjust="0"/>
  </p:normalViewPr>
  <p:slideViewPr>
    <p:cSldViewPr>
      <p:cViewPr>
        <p:scale>
          <a:sx n="100" d="100"/>
          <a:sy n="100" d="100"/>
        </p:scale>
        <p:origin x="-9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672"/>
    </p:cViewPr>
  </p:sorterViewPr>
  <p:gridSpacing cx="76200" cy="76200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slide" Target="slides/slide7.xml" />
  <Relationship Id="rId13" Type="http://schemas.openxmlformats.org/officeDocument/2006/relationships/slide" Target="slides/slide12.xml" />
  <Relationship Id="rId18" Type="http://schemas.openxmlformats.org/officeDocument/2006/relationships/slide" Target="slides/slide17.xml" />
  <Relationship Id="rId26" Type="http://schemas.openxmlformats.org/officeDocument/2006/relationships/slide" Target="slides/slide25.xml" />
  <Relationship Id="rId39" Type="http://schemas.openxmlformats.org/officeDocument/2006/relationships/tableStyles" Target="tableStyles.xml" />
  <Relationship Id="rId3" Type="http://schemas.openxmlformats.org/officeDocument/2006/relationships/slide" Target="slides/slide2.xml" />
  <Relationship Id="rId21" Type="http://schemas.openxmlformats.org/officeDocument/2006/relationships/slide" Target="slides/slide20.xml" />
  <Relationship Id="rId34" Type="http://schemas.openxmlformats.org/officeDocument/2006/relationships/notesMaster" Target="notesMasters/notesMaster1.xml" />
  <Relationship Id="rId7" Type="http://schemas.openxmlformats.org/officeDocument/2006/relationships/slide" Target="slides/slide6.xml" />
  <Relationship Id="rId12" Type="http://schemas.openxmlformats.org/officeDocument/2006/relationships/slide" Target="slides/slide11.xml" />
  <Relationship Id="rId17" Type="http://schemas.openxmlformats.org/officeDocument/2006/relationships/slide" Target="slides/slide16.xml" />
  <Relationship Id="rId25" Type="http://schemas.openxmlformats.org/officeDocument/2006/relationships/slide" Target="slides/slide24.xml" />
  <Relationship Id="rId33" Type="http://schemas.openxmlformats.org/officeDocument/2006/relationships/slide" Target="slides/slide32.xml" />
  <Relationship Id="rId38" Type="http://schemas.openxmlformats.org/officeDocument/2006/relationships/theme" Target="theme/theme1.xml" />
  <Relationship Id="rId2" Type="http://schemas.openxmlformats.org/officeDocument/2006/relationships/slide" Target="slides/slide1.xml" />
  <Relationship Id="rId16" Type="http://schemas.openxmlformats.org/officeDocument/2006/relationships/slide" Target="slides/slide15.xml" />
  <Relationship Id="rId20" Type="http://schemas.openxmlformats.org/officeDocument/2006/relationships/slide" Target="slides/slide19.xml" />
  <Relationship Id="rId29" Type="http://schemas.openxmlformats.org/officeDocument/2006/relationships/slide" Target="slides/slide28.xml" />
  <Relationship Id="rId1" Type="http://schemas.openxmlformats.org/officeDocument/2006/relationships/slideMaster" Target="slideMasters/slideMaster1.xml" />
  <Relationship Id="rId6" Type="http://schemas.openxmlformats.org/officeDocument/2006/relationships/slide" Target="slides/slide5.xml" />
  <Relationship Id="rId11" Type="http://schemas.openxmlformats.org/officeDocument/2006/relationships/slide" Target="slides/slide10.xml" />
  <Relationship Id="rId24" Type="http://schemas.openxmlformats.org/officeDocument/2006/relationships/slide" Target="slides/slide23.xml" />
  <Relationship Id="rId32" Type="http://schemas.openxmlformats.org/officeDocument/2006/relationships/slide" Target="slides/slide31.xml" />
  <Relationship Id="rId37" Type="http://schemas.openxmlformats.org/officeDocument/2006/relationships/viewProps" Target="viewProps.xml" />
  <Relationship Id="rId5" Type="http://schemas.openxmlformats.org/officeDocument/2006/relationships/slide" Target="slides/slide4.xml" />
  <Relationship Id="rId15" Type="http://schemas.openxmlformats.org/officeDocument/2006/relationships/slide" Target="slides/slide14.xml" />
  <Relationship Id="rId23" Type="http://schemas.openxmlformats.org/officeDocument/2006/relationships/slide" Target="slides/slide22.xml" />
  <Relationship Id="rId28" Type="http://schemas.openxmlformats.org/officeDocument/2006/relationships/slide" Target="slides/slide27.xml" />
  <Relationship Id="rId36" Type="http://schemas.openxmlformats.org/officeDocument/2006/relationships/presProps" Target="presProps.xml" />
  <Relationship Id="rId10" Type="http://schemas.openxmlformats.org/officeDocument/2006/relationships/slide" Target="slides/slide9.xml" />
  <Relationship Id="rId19" Type="http://schemas.openxmlformats.org/officeDocument/2006/relationships/slide" Target="slides/slide18.xml" />
  <Relationship Id="rId31" Type="http://schemas.openxmlformats.org/officeDocument/2006/relationships/slide" Target="slides/slide30.xml" />
  <Relationship Id="rId4" Type="http://schemas.openxmlformats.org/officeDocument/2006/relationships/slide" Target="slides/slide3.xml" />
  <Relationship Id="rId9" Type="http://schemas.openxmlformats.org/officeDocument/2006/relationships/slide" Target="slides/slide8.xml" />
  <Relationship Id="rId14" Type="http://schemas.openxmlformats.org/officeDocument/2006/relationships/slide" Target="slides/slide13.xml" />
  <Relationship Id="rId22" Type="http://schemas.openxmlformats.org/officeDocument/2006/relationships/slide" Target="slides/slide21.xml" />
  <Relationship Id="rId27" Type="http://schemas.openxmlformats.org/officeDocument/2006/relationships/slide" Target="slides/slide26.xml" />
  <Relationship Id="rId30" Type="http://schemas.openxmlformats.org/officeDocument/2006/relationships/slide" Target="slides/slide29.xml" />
  <Relationship Id="rId35" Type="http://schemas.openxmlformats.org/officeDocument/2006/relationships/handoutMaster" Target="handoutMasters/handoutMaster1.xml" />
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C7E0CB4-477E-43A2-8680-2915B9B15D63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FE6BC8-537E-4691-859B-183C28451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67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E6A2824-C0B1-4990-B901-069923F272A6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6D7EFF9-53F4-498F-9246-37A4B2826E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68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.xml><?xml version="1.0" encoding="utf-8"?>
<p:notes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3.xml><?xml version="1.0" encoding="utf-8"?>
<p:notes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4.xml><?xml version="1.0" encoding="utf-8"?>
<p:notes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5.xml><?xml version="1.0" encoding="utf-8"?>
<p:notes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6.xml><?xml version="1.0" encoding="utf-8"?>
<p:notes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7.xml><?xml version="1.0" encoding="utf-8"?>
<p:notes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F079-4717-45C1-BACC-2B95ADBCB906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Attorney-Client Privileged Communication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6D5B-2CB0-487E-9984-C362B3C7C0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65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F079-4717-45C1-BACC-2B95ADBCB906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Attorney-Client Privileged Communication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6D5B-2CB0-487E-9984-C362B3C7C0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49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F079-4717-45C1-BACC-2B95ADBCB906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Attorney-Client Privileged Communication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6D5B-2CB0-487E-9984-C362B3C7C0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345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04800"/>
            <a:ext cx="8534400" cy="5562600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 pitchFamily="18" charset="0"/>
              </a:defRPr>
            </a:lvl1pPr>
            <a:lvl2pPr>
              <a:defRPr>
                <a:latin typeface="Cambria" pitchFamily="18" charset="0"/>
              </a:defRPr>
            </a:lvl2pPr>
            <a:lvl3pPr>
              <a:defRPr>
                <a:latin typeface="Cambria" pitchFamily="18" charset="0"/>
              </a:defRPr>
            </a:lvl3pPr>
            <a:lvl4pPr>
              <a:defRPr>
                <a:latin typeface="Cambria" pitchFamily="18" charset="0"/>
              </a:defRPr>
            </a:lvl4pPr>
            <a:lvl5pPr>
              <a:defRPr>
                <a:latin typeface="Cambria" pitchFamily="18" charset="0"/>
              </a:defRPr>
            </a:lvl5pPr>
          </a:lstStyle>
          <a:p>
            <a:pPr lvl="0"/>
            <a:r>
              <a:rPr lang="en-US" dirty="0" smtClean="0"/>
              <a:t>Click to add text.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47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04800"/>
            <a:ext cx="8534400" cy="5562600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 pitchFamily="18" charset="0"/>
              </a:defRPr>
            </a:lvl1pPr>
            <a:lvl2pPr>
              <a:defRPr>
                <a:latin typeface="Cambria" pitchFamily="18" charset="0"/>
              </a:defRPr>
            </a:lvl2pPr>
            <a:lvl3pPr>
              <a:defRPr>
                <a:latin typeface="Cambria" pitchFamily="18" charset="0"/>
              </a:defRPr>
            </a:lvl3pPr>
            <a:lvl4pPr>
              <a:defRPr>
                <a:latin typeface="Cambria" pitchFamily="18" charset="0"/>
              </a:defRPr>
            </a:lvl4pPr>
            <a:lvl5pPr>
              <a:defRPr>
                <a:latin typeface="Cambria" pitchFamily="18" charset="0"/>
              </a:defRPr>
            </a:lvl5pPr>
          </a:lstStyle>
          <a:p>
            <a:pPr lvl="0"/>
            <a:r>
              <a:rPr lang="en-US" dirty="0" smtClean="0"/>
              <a:t>Click to add text.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47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04800"/>
            <a:ext cx="8534400" cy="5562600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 pitchFamily="18" charset="0"/>
              </a:defRPr>
            </a:lvl1pPr>
            <a:lvl2pPr>
              <a:defRPr>
                <a:latin typeface="Cambria" pitchFamily="18" charset="0"/>
              </a:defRPr>
            </a:lvl2pPr>
            <a:lvl3pPr>
              <a:defRPr>
                <a:latin typeface="Cambria" pitchFamily="18" charset="0"/>
              </a:defRPr>
            </a:lvl3pPr>
            <a:lvl4pPr>
              <a:defRPr>
                <a:latin typeface="Cambria" pitchFamily="18" charset="0"/>
              </a:defRPr>
            </a:lvl4pPr>
            <a:lvl5pPr>
              <a:defRPr>
                <a:latin typeface="Cambria" pitchFamily="18" charset="0"/>
              </a:defRPr>
            </a:lvl5pPr>
          </a:lstStyle>
          <a:p>
            <a:pPr lvl="0"/>
            <a:r>
              <a:rPr lang="en-US" dirty="0" smtClean="0"/>
              <a:t>Click to add text.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47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04800"/>
            <a:ext cx="8534400" cy="5562600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 pitchFamily="18" charset="0"/>
              </a:defRPr>
            </a:lvl1pPr>
            <a:lvl2pPr>
              <a:defRPr>
                <a:latin typeface="Cambria" pitchFamily="18" charset="0"/>
              </a:defRPr>
            </a:lvl2pPr>
            <a:lvl3pPr>
              <a:defRPr>
                <a:latin typeface="Cambria" pitchFamily="18" charset="0"/>
              </a:defRPr>
            </a:lvl3pPr>
            <a:lvl4pPr>
              <a:defRPr>
                <a:latin typeface="Cambria" pitchFamily="18" charset="0"/>
              </a:defRPr>
            </a:lvl4pPr>
            <a:lvl5pPr>
              <a:defRPr>
                <a:latin typeface="Cambria" pitchFamily="18" charset="0"/>
              </a:defRPr>
            </a:lvl5pPr>
          </a:lstStyle>
          <a:p>
            <a:pPr lvl="0"/>
            <a:r>
              <a:rPr lang="en-US" dirty="0" smtClean="0"/>
              <a:t>Click to add text.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47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04800"/>
            <a:ext cx="8534400" cy="5562600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 pitchFamily="18" charset="0"/>
              </a:defRPr>
            </a:lvl1pPr>
            <a:lvl2pPr>
              <a:defRPr>
                <a:latin typeface="Cambria" pitchFamily="18" charset="0"/>
              </a:defRPr>
            </a:lvl2pPr>
            <a:lvl3pPr>
              <a:defRPr>
                <a:latin typeface="Cambria" pitchFamily="18" charset="0"/>
              </a:defRPr>
            </a:lvl3pPr>
            <a:lvl4pPr>
              <a:defRPr>
                <a:latin typeface="Cambria" pitchFamily="18" charset="0"/>
              </a:defRPr>
            </a:lvl4pPr>
            <a:lvl5pPr>
              <a:defRPr>
                <a:latin typeface="Cambria" pitchFamily="18" charset="0"/>
              </a:defRPr>
            </a:lvl5pPr>
          </a:lstStyle>
          <a:p>
            <a:pPr lvl="0"/>
            <a:r>
              <a:rPr lang="en-US" dirty="0" smtClean="0"/>
              <a:t>Click to add text.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47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04800"/>
            <a:ext cx="8534400" cy="5562600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 pitchFamily="18" charset="0"/>
              </a:defRPr>
            </a:lvl1pPr>
            <a:lvl2pPr>
              <a:defRPr>
                <a:latin typeface="Cambria" pitchFamily="18" charset="0"/>
              </a:defRPr>
            </a:lvl2pPr>
            <a:lvl3pPr>
              <a:defRPr>
                <a:latin typeface="Cambria" pitchFamily="18" charset="0"/>
              </a:defRPr>
            </a:lvl3pPr>
            <a:lvl4pPr>
              <a:defRPr>
                <a:latin typeface="Cambria" pitchFamily="18" charset="0"/>
              </a:defRPr>
            </a:lvl4pPr>
            <a:lvl5pPr>
              <a:defRPr>
                <a:latin typeface="Cambria" pitchFamily="18" charset="0"/>
              </a:defRPr>
            </a:lvl5pPr>
          </a:lstStyle>
          <a:p>
            <a:pPr lvl="0"/>
            <a:r>
              <a:rPr lang="en-US" dirty="0" smtClean="0"/>
              <a:t>Click to add text.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476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04800"/>
            <a:ext cx="8534400" cy="5562600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 pitchFamily="18" charset="0"/>
              </a:defRPr>
            </a:lvl1pPr>
            <a:lvl2pPr>
              <a:defRPr>
                <a:latin typeface="Cambria" pitchFamily="18" charset="0"/>
              </a:defRPr>
            </a:lvl2pPr>
            <a:lvl3pPr>
              <a:defRPr>
                <a:latin typeface="Cambria" pitchFamily="18" charset="0"/>
              </a:defRPr>
            </a:lvl3pPr>
            <a:lvl4pPr>
              <a:defRPr>
                <a:latin typeface="Cambria" pitchFamily="18" charset="0"/>
              </a:defRPr>
            </a:lvl4pPr>
            <a:lvl5pPr>
              <a:defRPr>
                <a:latin typeface="Cambria" pitchFamily="18" charset="0"/>
              </a:defRPr>
            </a:lvl5pPr>
          </a:lstStyle>
          <a:p>
            <a:pPr lvl="0"/>
            <a:r>
              <a:rPr lang="en-US" dirty="0" smtClean="0"/>
              <a:t>Click to add text.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476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04800"/>
            <a:ext cx="8534400" cy="5562600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 pitchFamily="18" charset="0"/>
              </a:defRPr>
            </a:lvl1pPr>
            <a:lvl2pPr>
              <a:defRPr>
                <a:latin typeface="Cambria" pitchFamily="18" charset="0"/>
              </a:defRPr>
            </a:lvl2pPr>
            <a:lvl3pPr>
              <a:defRPr>
                <a:latin typeface="Cambria" pitchFamily="18" charset="0"/>
              </a:defRPr>
            </a:lvl3pPr>
            <a:lvl4pPr>
              <a:defRPr>
                <a:latin typeface="Cambria" pitchFamily="18" charset="0"/>
              </a:defRPr>
            </a:lvl4pPr>
            <a:lvl5pPr>
              <a:defRPr>
                <a:latin typeface="Cambria" pitchFamily="18" charset="0"/>
              </a:defRPr>
            </a:lvl5pPr>
          </a:lstStyle>
          <a:p>
            <a:pPr lvl="0"/>
            <a:r>
              <a:rPr lang="en-US" dirty="0" smtClean="0"/>
              <a:t>Click to add text.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4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467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807F83"/>
              </a:buClr>
              <a:defRPr baseline="0">
                <a:solidFill>
                  <a:srgbClr val="00467F"/>
                </a:solidFill>
              </a:defRPr>
            </a:lvl1pPr>
            <a:lvl2pPr marL="685800" indent="-228600">
              <a:buClr>
                <a:srgbClr val="807F83"/>
              </a:buClr>
              <a:buFont typeface="Wingdings" pitchFamily="2" charset="2"/>
              <a:buChar char="§"/>
              <a:defRPr baseline="0">
                <a:solidFill>
                  <a:srgbClr val="00467F"/>
                </a:solidFill>
              </a:defRPr>
            </a:lvl2pPr>
            <a:lvl3pPr>
              <a:buClr>
                <a:srgbClr val="807F83"/>
              </a:buClr>
              <a:defRPr baseline="0">
                <a:solidFill>
                  <a:srgbClr val="00467F"/>
                </a:solidFill>
              </a:defRPr>
            </a:lvl3pPr>
            <a:lvl4pPr marL="1280160" indent="-228600">
              <a:buClr>
                <a:srgbClr val="807F83"/>
              </a:buClr>
              <a:buFont typeface="Wingdings" pitchFamily="2" charset="2"/>
              <a:buChar char="§"/>
              <a:defRPr baseline="0">
                <a:solidFill>
                  <a:srgbClr val="00467F"/>
                </a:solidFill>
              </a:defRPr>
            </a:lvl4pPr>
            <a:lvl5pPr marL="1554480" indent="-228600">
              <a:buClr>
                <a:srgbClr val="807F83"/>
              </a:buClr>
              <a:buFont typeface="Wingdings" pitchFamily="2" charset="2"/>
              <a:buChar char="Ø"/>
              <a:defRPr baseline="0">
                <a:solidFill>
                  <a:srgbClr val="00467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F079-4717-45C1-BACC-2B95ADBCB906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Attorney-Client Privileged Communication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6D5B-2CB0-487E-9984-C362B3C7C0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4131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04800"/>
            <a:ext cx="8534400" cy="5562600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 pitchFamily="18" charset="0"/>
              </a:defRPr>
            </a:lvl1pPr>
            <a:lvl2pPr>
              <a:defRPr>
                <a:latin typeface="Cambria" pitchFamily="18" charset="0"/>
              </a:defRPr>
            </a:lvl2pPr>
            <a:lvl3pPr>
              <a:defRPr>
                <a:latin typeface="Cambria" pitchFamily="18" charset="0"/>
              </a:defRPr>
            </a:lvl3pPr>
            <a:lvl4pPr>
              <a:defRPr>
                <a:latin typeface="Cambria" pitchFamily="18" charset="0"/>
              </a:defRPr>
            </a:lvl4pPr>
            <a:lvl5pPr>
              <a:defRPr>
                <a:latin typeface="Cambria" pitchFamily="18" charset="0"/>
              </a:defRPr>
            </a:lvl5pPr>
          </a:lstStyle>
          <a:p>
            <a:pPr lvl="0"/>
            <a:r>
              <a:rPr lang="en-US" dirty="0" smtClean="0"/>
              <a:t>Click to add text.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476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04800"/>
            <a:ext cx="8534400" cy="5562600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 pitchFamily="18" charset="0"/>
              </a:defRPr>
            </a:lvl1pPr>
            <a:lvl2pPr>
              <a:defRPr>
                <a:latin typeface="Cambria" pitchFamily="18" charset="0"/>
              </a:defRPr>
            </a:lvl2pPr>
            <a:lvl3pPr>
              <a:defRPr>
                <a:latin typeface="Cambria" pitchFamily="18" charset="0"/>
              </a:defRPr>
            </a:lvl3pPr>
            <a:lvl4pPr>
              <a:defRPr>
                <a:latin typeface="Cambria" pitchFamily="18" charset="0"/>
              </a:defRPr>
            </a:lvl4pPr>
            <a:lvl5pPr>
              <a:defRPr>
                <a:latin typeface="Cambria" pitchFamily="18" charset="0"/>
              </a:defRPr>
            </a:lvl5pPr>
          </a:lstStyle>
          <a:p>
            <a:pPr lvl="0"/>
            <a:r>
              <a:rPr lang="en-US" dirty="0" smtClean="0"/>
              <a:t>Click to add text.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476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04800"/>
            <a:ext cx="8534400" cy="5562600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 pitchFamily="18" charset="0"/>
              </a:defRPr>
            </a:lvl1pPr>
            <a:lvl2pPr>
              <a:defRPr>
                <a:latin typeface="Cambria" pitchFamily="18" charset="0"/>
              </a:defRPr>
            </a:lvl2pPr>
            <a:lvl3pPr>
              <a:defRPr>
                <a:latin typeface="Cambria" pitchFamily="18" charset="0"/>
              </a:defRPr>
            </a:lvl3pPr>
            <a:lvl4pPr>
              <a:defRPr>
                <a:latin typeface="Cambria" pitchFamily="18" charset="0"/>
              </a:defRPr>
            </a:lvl4pPr>
            <a:lvl5pPr>
              <a:defRPr>
                <a:latin typeface="Cambria" pitchFamily="18" charset="0"/>
              </a:defRPr>
            </a:lvl5pPr>
          </a:lstStyle>
          <a:p>
            <a:pPr lvl="0"/>
            <a:r>
              <a:rPr lang="en-US" dirty="0" smtClean="0"/>
              <a:t>Click to add text.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476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04800"/>
            <a:ext cx="8534400" cy="5562600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 pitchFamily="18" charset="0"/>
              </a:defRPr>
            </a:lvl1pPr>
            <a:lvl2pPr>
              <a:defRPr>
                <a:latin typeface="Cambria" pitchFamily="18" charset="0"/>
              </a:defRPr>
            </a:lvl2pPr>
            <a:lvl3pPr>
              <a:defRPr>
                <a:latin typeface="Cambria" pitchFamily="18" charset="0"/>
              </a:defRPr>
            </a:lvl3pPr>
            <a:lvl4pPr>
              <a:defRPr>
                <a:latin typeface="Cambria" pitchFamily="18" charset="0"/>
              </a:defRPr>
            </a:lvl4pPr>
            <a:lvl5pPr>
              <a:defRPr>
                <a:latin typeface="Cambria" pitchFamily="18" charset="0"/>
              </a:defRPr>
            </a:lvl5pPr>
          </a:lstStyle>
          <a:p>
            <a:pPr lvl="0"/>
            <a:r>
              <a:rPr lang="en-US" dirty="0" smtClean="0"/>
              <a:t>Click to add text.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4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F079-4717-45C1-BACC-2B95ADBCB906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Attorney-Client Privileged Communication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6D5B-2CB0-487E-9984-C362B3C7C0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7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F079-4717-45C1-BACC-2B95ADBCB906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6D5B-2CB0-487E-9984-C362B3C7C0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88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F079-4717-45C1-BACC-2B95ADBCB906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Attorney-Client Privileged Communication</a:t>
            </a: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6D5B-2CB0-487E-9984-C362B3C7C0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20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F079-4717-45C1-BACC-2B95ADBCB906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Attorney-Client Privileged Communication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6D5B-2CB0-487E-9984-C362B3C7C0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140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F079-4717-45C1-BACC-2B95ADBCB906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Attorney-Client Privileged Communication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6D5B-2CB0-487E-9984-C362B3C7C0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88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F079-4717-45C1-BACC-2B95ADBCB906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Attorney-Client Privileged Communication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6D5B-2CB0-487E-9984-C362B3C7C0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97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F079-4717-45C1-BACC-2B95ADBCB906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Attorney-Client Privileged Communication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26D5B-2CB0-487E-9984-C362B3C7C0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5029200"/>
            <a:ext cx="9144000" cy="1828799"/>
            <a:chOff x="0" y="5029200"/>
            <a:chExt cx="9144000" cy="1828799"/>
          </a:xfrm>
        </p:grpSpPr>
        <p:pic>
          <p:nvPicPr>
            <p:cNvPr id="16" name="Picture 1"/>
            <p:cNvPicPr>
              <a:picLocks noChangeAspect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0" y="5029200"/>
              <a:ext cx="9144000" cy="1828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1371599" y="6435725"/>
              <a:ext cx="46051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Telecommunications Law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pic>
          <p:nvPicPr>
            <p:cNvPr id="18" name="Picture 17" descr="Logo_02_BB&amp;K_1c_White.png"/>
            <p:cNvPicPr>
              <a:picLocks noChangeAspect="1"/>
            </p:cNvPicPr>
            <p:nvPr/>
          </p:nvPicPr>
          <p:blipFill rotWithShape="1"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1" t="24787" r="76020" b="25235"/>
            <a:stretch/>
          </p:blipFill>
          <p:spPr>
            <a:xfrm>
              <a:off x="757300" y="6391273"/>
              <a:ext cx="546100" cy="270023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467F"/>
                </a:solidFill>
              </a:defRPr>
            </a:lvl1pPr>
          </a:lstStyle>
          <a:p>
            <a:fld id="{B0C4F079-4717-45C1-BACC-2B95ADBCB906}" type="datetimeFigureOut">
              <a:rPr lang="en-US" smtClean="0"/>
              <a:pPr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Attorney-Client Privileged Communication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467F"/>
                </a:solidFill>
              </a:defRPr>
            </a:lvl1pPr>
          </a:lstStyle>
          <a:p>
            <a:fld id="{22326D5B-2CB0-487E-9984-C362B3C7C0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30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467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5"/>
        </a:spcBef>
        <a:buClr>
          <a:srgbClr val="807F83"/>
        </a:buClr>
        <a:buFont typeface="Arial" pitchFamily="34" charset="0"/>
        <a:buChar char="•"/>
        <a:defRPr sz="3200" kern="1200">
          <a:solidFill>
            <a:srgbClr val="00467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spcBef>
          <a:spcPts val="300"/>
        </a:spcBef>
        <a:buClr>
          <a:srgbClr val="807F83"/>
        </a:buClr>
        <a:buFont typeface="Wingdings" pitchFamily="2" charset="2"/>
        <a:buChar char="§"/>
        <a:defRPr sz="2800" kern="1200">
          <a:solidFill>
            <a:srgbClr val="00467F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ts val="600"/>
        </a:spcBef>
        <a:buClr>
          <a:srgbClr val="807F83"/>
        </a:buClr>
        <a:buFont typeface="Arial" pitchFamily="34" charset="0"/>
        <a:buChar char="•"/>
        <a:defRPr sz="2400" kern="1200">
          <a:solidFill>
            <a:srgbClr val="00467F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ts val="900"/>
        </a:spcBef>
        <a:buClr>
          <a:srgbClr val="807F83"/>
        </a:buClr>
        <a:buFont typeface="Wingdings" pitchFamily="2" charset="2"/>
        <a:buChar char="§"/>
        <a:defRPr sz="2000" kern="1200">
          <a:solidFill>
            <a:srgbClr val="00467F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ts val="1200"/>
        </a:spcBef>
        <a:buClr>
          <a:srgbClr val="807F83"/>
        </a:buClr>
        <a:buFont typeface="Wingdings" pitchFamily="2" charset="2"/>
        <a:buChar char="Ø"/>
        <a:defRPr sz="2000" kern="1200">
          <a:solidFill>
            <a:srgbClr val="00467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8.png"/><Relationship Id="rId5" Type="http://schemas.openxmlformats.org/officeDocument/2006/relationships/hyperlink" Target="http://www.google.com/url?sa=i&amp;rct=j&amp;q=&amp;esrc=s&amp;frm=1&amp;source=images&amp;cd=&amp;cad=rja&amp;uact=8&amp;ved=0CAcQjRxqFQoTCPOqwfjOoscCFcrOgAodiG4Iuw&amp;url=http://stopthecap.com/2013/08/22/americas-worst-rated-companies-charter-time-warner-cox-cablevision-verizon-comcast/&amp;ei=Zr_KVfPfOMqdgwSI3aHYCw&amp;bvm=bv.99804247,d.eXY&amp;psig=AFQjCNF3FUl8j5CnelODc40YzlHZKaSNUg&amp;ust=1439437023672505" TargetMode="Externa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38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Cable Act – Formal Process	</a:t>
            </a:r>
          </a:p>
        </p:txBody>
      </p:sp>
      <p:sp>
        <p:nvSpPr>
          <p:cNvPr id="9421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Happens When the Assessment is Completed?</a:t>
            </a:r>
          </a:p>
          <a:p>
            <a:pPr lvl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can issue a request for proposals OR operator can submit a formal proposal without waiting for an RFP.</a:t>
            </a:r>
          </a:p>
          <a:p>
            <a:pPr lvl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Once operator proposal is received, community has four months to decide to say “yes” or to say “we preliminarily deny the renewal request” </a:t>
            </a:r>
          </a:p>
          <a:p>
            <a:pPr lvl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say no, operator may require community to promptly commence an administrative proceeds (almost like a trial) </a:t>
            </a:r>
          </a:p>
        </p:txBody>
      </p:sp>
    </p:spTree>
    <p:extLst>
      <p:ext uri="{BB962C8B-B14F-4D97-AF65-F5344CB8AC3E}">
        <p14:creationId xmlns:p14="http://schemas.microsoft.com/office/powerpoint/2010/main" val="373079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Cable Act – Formal Process	</a:t>
            </a:r>
          </a:p>
        </p:txBody>
      </p:sp>
      <p:sp>
        <p:nvSpPr>
          <p:cNvPr id="9523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Goes On at the Administrative Proceeding?  You consider:</a:t>
            </a:r>
          </a:p>
          <a:p>
            <a:pPr lvl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Whether the operator has complied with its obligations under the franchise and applicable law  (notice/cure)</a:t>
            </a:r>
          </a:p>
          <a:p>
            <a:pPr lvl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Whether the operator has provided adequate service in the past (notice/cure)</a:t>
            </a:r>
          </a:p>
          <a:p>
            <a:pPr lvl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Whether the operator has the financial, technical and legal ability to perform as promised</a:t>
            </a:r>
          </a:p>
          <a:p>
            <a:pPr lvl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Whether the operator’s proposal is reasonable to meet the future, cable-related needs and interests of the community in light of the costs thereof </a:t>
            </a:r>
          </a:p>
        </p:txBody>
      </p:sp>
    </p:spTree>
    <p:extLst>
      <p:ext uri="{BB962C8B-B14F-4D97-AF65-F5344CB8AC3E}">
        <p14:creationId xmlns:p14="http://schemas.microsoft.com/office/powerpoint/2010/main" val="155656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Cable Act – Formal Process	</a:t>
            </a:r>
          </a:p>
        </p:txBody>
      </p:sp>
      <p:sp>
        <p:nvSpPr>
          <p:cNvPr id="96259" name="Rectangle 3"/>
          <p:cNvSpPr>
            <a:spLocks noGrp="1"/>
          </p:cNvSpPr>
          <p:nvPr>
            <p:ph idx="1"/>
          </p:nvPr>
        </p:nvSpPr>
        <p:spPr>
          <a:xfrm>
            <a:off x="457200" y="1885950"/>
            <a:ext cx="8229600" cy="3078163"/>
          </a:xfrm>
        </p:spPr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Denial permitted if you find against the operator on any one of those four grounds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 can appeal to court </a:t>
            </a:r>
          </a:p>
        </p:txBody>
      </p:sp>
    </p:spTree>
    <p:extLst>
      <p:ext uri="{BB962C8B-B14F-4D97-AF65-F5344CB8AC3E}">
        <p14:creationId xmlns:p14="http://schemas.microsoft.com/office/powerpoint/2010/main" val="56068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 Questions</a:t>
            </a:r>
          </a:p>
        </p:txBody>
      </p:sp>
      <p:sp>
        <p:nvSpPr>
          <p:cNvPr id="9728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Do You Need To Start? When Do You Need to Finish?</a:t>
            </a:r>
          </a:p>
          <a:p>
            <a:pPr lvl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fail to complete before franchise ends, operator </a:t>
            </a: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theoretically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could ask court to direct you to move forward with the process or grant other relief</a:t>
            </a:r>
          </a:p>
          <a:p>
            <a:pPr lvl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practice, an operator will typically take the position that until the formal process is completed, it may continue to operate under the terms of the existing franchise</a:t>
            </a:r>
          </a:p>
          <a:p>
            <a:pPr lvl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may be good in some communities, costly in others</a:t>
            </a:r>
          </a:p>
          <a:p>
            <a:pPr lvl="1"/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92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 Questions</a:t>
            </a:r>
          </a:p>
        </p:txBody>
      </p:sp>
      <p:sp>
        <p:nvSpPr>
          <p:cNvPr id="9830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Does the Law Fit Into a Sensible Process?</a:t>
            </a:r>
          </a:p>
          <a:p>
            <a:pPr lvl="1"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need to coordinate the formal and informal processes, but set deadlines so you can complete renewal in a time frame that makes sense for your community</a:t>
            </a:r>
          </a:p>
          <a:p>
            <a:pPr lvl="2" eaLnBrk="1" hangingPunct="1"/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Rational process for gathering information required to negotiate</a:t>
            </a:r>
          </a:p>
          <a:p>
            <a:pPr lvl="2" eaLnBrk="1" hangingPunct="1"/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deadlines for negotiations</a:t>
            </a:r>
          </a:p>
          <a:p>
            <a:pPr lvl="2" eaLnBrk="1" hangingPunct="1"/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elected officials informed and engaged</a:t>
            </a:r>
          </a:p>
          <a:p>
            <a:pPr lvl="2" eaLnBrk="1" hangingPunct="1">
              <a:buFontTx/>
              <a:buNone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09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 Questions</a:t>
            </a:r>
          </a:p>
        </p:txBody>
      </p:sp>
      <p:sp>
        <p:nvSpPr>
          <p:cNvPr id="9933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I Still Get Benefits for My Community?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PEG Channels and Support?  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Network?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Rebuilds? 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 – YES!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But, you must be prepared to fight for those benefits</a:t>
            </a:r>
          </a:p>
        </p:txBody>
      </p:sp>
    </p:spTree>
    <p:extLst>
      <p:ext uri="{BB962C8B-B14F-4D97-AF65-F5344CB8AC3E}">
        <p14:creationId xmlns:p14="http://schemas.microsoft.com/office/powerpoint/2010/main" val="279595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New Challenges Will Arise?</a:t>
            </a:r>
          </a:p>
        </p:txBody>
      </p:sp>
      <p:sp>
        <p:nvSpPr>
          <p:cNvPr id="10035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PEG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 you defined channel in a digital world? 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HD?  What about future advancements?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Who can view the channels?  [the basic service problem]  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support?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VoD? </a:t>
            </a:r>
          </a:p>
        </p:txBody>
      </p:sp>
    </p:spTree>
    <p:extLst>
      <p:ext uri="{BB962C8B-B14F-4D97-AF65-F5344CB8AC3E}">
        <p14:creationId xmlns:p14="http://schemas.microsoft.com/office/powerpoint/2010/main" val="271520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New Challenges Will Arise?</a:t>
            </a:r>
          </a:p>
        </p:txBody>
      </p:sp>
      <p:sp>
        <p:nvSpPr>
          <p:cNvPr id="10137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I-NET – build v. “buy” equation is very different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favored nations clauses – new risks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OTT television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 I deal with the possibility of competitive entry?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Scope of the franchise – cable communications?  Or just cable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50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I Be Working With Other Communities?</a:t>
            </a:r>
          </a:p>
        </p:txBody>
      </p:sp>
      <p:sp>
        <p:nvSpPr>
          <p:cNvPr id="10240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…it depends</a:t>
            </a:r>
          </a:p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Exchange of information is important</a:t>
            </a:r>
          </a:p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 together at state/FCC is important</a:t>
            </a:r>
          </a:p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…and if a fight develops, you may all have an interest in working together</a:t>
            </a:r>
          </a:p>
        </p:txBody>
      </p:sp>
    </p:spTree>
    <p:extLst>
      <p:ext uri="{BB962C8B-B14F-4D97-AF65-F5344CB8AC3E}">
        <p14:creationId xmlns:p14="http://schemas.microsoft.com/office/powerpoint/2010/main" val="151921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Gross Revenue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address the allocation of bundled packages which are the new hot topic. </a:t>
            </a:r>
          </a:p>
        </p:txBody>
      </p:sp>
    </p:spTree>
    <p:extLst>
      <p:ext uri="{BB962C8B-B14F-4D97-AF65-F5344CB8AC3E}">
        <p14:creationId xmlns:p14="http://schemas.microsoft.com/office/powerpoint/2010/main" val="226880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Franchise Renewal 101</a:t>
            </a:r>
            <a:b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endParaRPr lang="en-US" alt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 eaLnBrk="1" hangingPunct="1">
              <a:buFontTx/>
              <a:buNone/>
            </a:pP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Gerard Lavery Lederer</a:t>
            </a:r>
          </a:p>
          <a:p>
            <a:pPr algn="ctr" eaLnBrk="1" hangingPunct="1">
              <a:buFontTx/>
              <a:buNone/>
            </a:pP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</a:t>
            </a:r>
          </a:p>
          <a:p>
            <a:pPr algn="ctr" eaLnBrk="1" hangingPunct="1">
              <a:buFontTx/>
              <a:buNone/>
            </a:pPr>
            <a:endParaRPr lang="en-US" alt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US" alt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86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04800" y="1447800"/>
            <a:ext cx="8534400" cy="4191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anose="02020603050405020304" pitchFamily="18" charset="0"/>
              </a:rPr>
              <a:t>Common Franchise Renewal Issues</a:t>
            </a:r>
          </a:p>
          <a:p>
            <a:pPr lvl="1">
              <a:defRPr/>
            </a:pPr>
            <a:r>
              <a:rPr lang="en-US" dirty="0" smtClean="0">
                <a:latin typeface="Times New Roman" pitchFamily="18" charset="0"/>
                <a:cs typeface="Times New Roman" panose="02020603050405020304" pitchFamily="18" charset="0"/>
              </a:rPr>
              <a:t>Franchise Fees</a:t>
            </a:r>
          </a:p>
          <a:p>
            <a:pPr lvl="1">
              <a:defRPr/>
            </a:pPr>
            <a:r>
              <a:rPr lang="en-US" dirty="0" smtClean="0">
                <a:latin typeface="Times New Roman" pitchFamily="18" charset="0"/>
                <a:cs typeface="Times New Roman" panose="02020603050405020304" pitchFamily="18" charset="0"/>
              </a:rPr>
              <a:t>Cable System Issues</a:t>
            </a:r>
          </a:p>
          <a:p>
            <a:pPr lvl="1">
              <a:defRPr/>
            </a:pPr>
            <a:r>
              <a:rPr lang="en-US" dirty="0" smtClean="0">
                <a:latin typeface="Times New Roman" pitchFamily="18" charset="0"/>
                <a:cs typeface="Times New Roman" panose="02020603050405020304" pitchFamily="18" charset="0"/>
              </a:rPr>
              <a:t>Customer Service</a:t>
            </a:r>
          </a:p>
          <a:p>
            <a:pPr lvl="1">
              <a:defRPr/>
            </a:pPr>
            <a:r>
              <a:rPr lang="en-US" dirty="0" smtClean="0">
                <a:latin typeface="Times New Roman" pitchFamily="18" charset="0"/>
                <a:cs typeface="Times New Roman" panose="02020603050405020304" pitchFamily="18" charset="0"/>
              </a:rPr>
              <a:t>Institutional Networks</a:t>
            </a:r>
          </a:p>
          <a:p>
            <a:pPr lvl="1">
              <a:defRPr/>
            </a:pPr>
            <a:r>
              <a:rPr lang="en-US" dirty="0" smtClean="0">
                <a:latin typeface="Times New Roman" pitchFamily="18" charset="0"/>
                <a:cs typeface="Times New Roman" panose="02020603050405020304" pitchFamily="18" charset="0"/>
              </a:rPr>
              <a:t>Competition and Level Playing Field</a:t>
            </a:r>
          </a:p>
          <a:p>
            <a:pPr lvl="1">
              <a:defRPr/>
            </a:pPr>
            <a:r>
              <a:rPr lang="en-US" dirty="0" smtClean="0">
                <a:latin typeface="Times New Roman" pitchFamily="18" charset="0"/>
                <a:cs typeface="Times New Roman" panose="02020603050405020304" pitchFamily="18" charset="0"/>
              </a:rPr>
              <a:t>Others</a:t>
            </a:r>
          </a:p>
          <a:p>
            <a:pPr lvl="1">
              <a:defRPr/>
            </a:pPr>
            <a:r>
              <a:rPr lang="en-US" dirty="0" smtClean="0">
                <a:latin typeface="Times New Roman" pitchFamily="18" charset="0"/>
                <a:cs typeface="Times New Roman" panose="02020603050405020304" pitchFamily="18" charset="0"/>
              </a:rPr>
              <a:t>PEG-Related Issues</a:t>
            </a:r>
            <a:endParaRPr lang="en-US" dirty="0">
              <a:latin typeface="Times New Roman" pitchFamily="18" charset="0"/>
              <a:cs typeface="Times New Roman" panose="02020603050405020304" pitchFamily="18" charset="0"/>
            </a:endParaRPr>
          </a:p>
          <a:p>
            <a:pPr lvl="1">
              <a:defRPr/>
            </a:pPr>
            <a:endParaRPr lang="en-US" dirty="0"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en-US" dirty="0"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en-US" dirty="0">
              <a:latin typeface="Times New Roman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en-US" dirty="0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7388" y="228600"/>
            <a:ext cx="7999412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>
                <a:solidFill>
                  <a:schemeClr val="tx2"/>
                </a:solidFill>
              </a:rPr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02893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04800" y="1295400"/>
            <a:ext cx="8534400" cy="4572000"/>
          </a:xfrm>
        </p:spPr>
        <p:txBody>
          <a:bodyPr/>
          <a:lstStyle/>
          <a:p>
            <a:pPr marL="0" indent="0"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None/>
            </a:pP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None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0225" y="2819400"/>
            <a:ext cx="7999413" cy="838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>
                <a:solidFill>
                  <a:schemeClr val="tx2"/>
                </a:solidFill>
              </a:rPr>
              <a:t>Renewal Issues: Non-PEG-related</a:t>
            </a:r>
          </a:p>
        </p:txBody>
      </p:sp>
    </p:spTree>
    <p:extLst>
      <p:ext uri="{BB962C8B-B14F-4D97-AF65-F5344CB8AC3E}">
        <p14:creationId xmlns:p14="http://schemas.microsoft.com/office/powerpoint/2010/main" val="205042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04800" y="1600200"/>
            <a:ext cx="8534400" cy="3657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Franchise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cannot exceed 5% of operator’s “Gross Revenues”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(47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U.S.C. §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542)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 you define “Gross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”?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Triple play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 the top services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Programming launch fees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GAAP</a:t>
            </a:r>
            <a:endParaRPr lang="x-none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7388" y="366713"/>
            <a:ext cx="7999412" cy="77628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>
                <a:solidFill>
                  <a:schemeClr val="tx2"/>
                </a:solidFill>
              </a:rPr>
              <a:t>Franchise Fees</a:t>
            </a:r>
          </a:p>
        </p:txBody>
      </p:sp>
    </p:spTree>
    <p:extLst>
      <p:ext uri="{BB962C8B-B14F-4D97-AF65-F5344CB8AC3E}">
        <p14:creationId xmlns:p14="http://schemas.microsoft.com/office/powerpoint/2010/main" val="195725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04800" y="1600200"/>
            <a:ext cx="8534400" cy="3657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Build-out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Density requirements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Commercial areas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Upgrades: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LFA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not use its franchising authority to attempt to regulate non-cable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many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services using system capacity are not “cable”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7388" y="366713"/>
            <a:ext cx="7999412" cy="77628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>
                <a:solidFill>
                  <a:schemeClr val="tx2"/>
                </a:solidFill>
              </a:rPr>
              <a:t>System Issues </a:t>
            </a:r>
          </a:p>
        </p:txBody>
      </p:sp>
    </p:spTree>
    <p:extLst>
      <p:ext uri="{BB962C8B-B14F-4D97-AF65-F5344CB8AC3E}">
        <p14:creationId xmlns:p14="http://schemas.microsoft.com/office/powerpoint/2010/main" val="283326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04800" y="1600200"/>
            <a:ext cx="8534400" cy="3657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7388" y="366713"/>
            <a:ext cx="7999412" cy="77628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Customer Service</a:t>
            </a:r>
          </a:p>
        </p:txBody>
      </p:sp>
      <p:pic>
        <p:nvPicPr>
          <p:cNvPr id="1028" name="Picture 4" descr="Image result for cable customer serv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3" y="1019174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able customer serv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819" y="4114800"/>
            <a:ext cx="3412515" cy="1928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Image result for cable customer service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547" y="1019174"/>
            <a:ext cx="5318125" cy="295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http://stopthecap.com/wp-content/uploads/2013/08/temkin-bottom-rated.pn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26" y="1647826"/>
            <a:ext cx="4791923" cy="450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724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04800" y="1600200"/>
            <a:ext cx="8534400" cy="36576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Connect public buildings. Transport PEG programming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owns what?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Dark fiber vs. managed services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entrants vs. incumbents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7388" y="366713"/>
            <a:ext cx="7999412" cy="77628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>
                <a:solidFill>
                  <a:schemeClr val="tx2"/>
                </a:solidFill>
              </a:rPr>
              <a:t>Institutional Networks</a:t>
            </a:r>
          </a:p>
        </p:txBody>
      </p:sp>
    </p:spTree>
    <p:extLst>
      <p:ext uri="{BB962C8B-B14F-4D97-AF65-F5344CB8AC3E}">
        <p14:creationId xmlns:p14="http://schemas.microsoft.com/office/powerpoint/2010/main" val="425014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04800" y="1295400"/>
            <a:ext cx="8534400" cy="47244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require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provisions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Provisions Requested by Operators in Renewal Process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Defining competitor as broader than other cable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operators (OTT)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Opt-out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provisions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franchise obligations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Allowing operator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unilaterally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modify franchise if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than competing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franchise</a:t>
            </a:r>
          </a:p>
          <a:p>
            <a:pPr marL="0" indent="0">
              <a:buNone/>
            </a:pPr>
            <a:endParaRPr lang="x-none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14313"/>
            <a:ext cx="8458200" cy="77628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>
                <a:solidFill>
                  <a:schemeClr val="tx2"/>
                </a:solidFill>
              </a:rPr>
              <a:t>Competition and Level Playing Field</a:t>
            </a:r>
          </a:p>
        </p:txBody>
      </p:sp>
    </p:spTree>
    <p:extLst>
      <p:ext uri="{BB962C8B-B14F-4D97-AF65-F5344CB8AC3E}">
        <p14:creationId xmlns:p14="http://schemas.microsoft.com/office/powerpoint/2010/main" val="353123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04800" y="1295400"/>
            <a:ext cx="8534400" cy="47244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 / rights on termination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Precedence of franchise vs. ordinance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Reporting requirements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Liquidated damages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for performance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Audit rights</a:t>
            </a:r>
          </a:p>
          <a:p>
            <a:pPr marL="0" indent="0">
              <a:buNone/>
            </a:pPr>
            <a:endParaRPr lang="x-none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14313"/>
            <a:ext cx="8458200" cy="77628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>
                <a:solidFill>
                  <a:schemeClr val="tx2"/>
                </a:solidFill>
              </a:rPr>
              <a:t>O</a:t>
            </a:r>
            <a:r>
              <a:rPr lang="en-US" altLang="en-US" dirty="0" smtClean="0">
                <a:solidFill>
                  <a:schemeClr val="tx2"/>
                </a:solidFill>
              </a:rPr>
              <a:t>thers</a:t>
            </a:r>
          </a:p>
        </p:txBody>
      </p:sp>
    </p:spTree>
    <p:extLst>
      <p:ext uri="{BB962C8B-B14F-4D97-AF65-F5344CB8AC3E}">
        <p14:creationId xmlns:p14="http://schemas.microsoft.com/office/powerpoint/2010/main" val="208471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04800" y="1295400"/>
            <a:ext cx="8534400" cy="4572000"/>
          </a:xfrm>
        </p:spPr>
        <p:txBody>
          <a:bodyPr/>
          <a:lstStyle/>
          <a:p>
            <a:pPr marL="0" indent="0"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None/>
            </a:pP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None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0225" y="2819400"/>
            <a:ext cx="7999413" cy="838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>
                <a:solidFill>
                  <a:schemeClr val="tx2"/>
                </a:solidFill>
              </a:rPr>
              <a:t>Renewal Issues: PEG-related</a:t>
            </a:r>
          </a:p>
        </p:txBody>
      </p:sp>
    </p:spTree>
    <p:extLst>
      <p:ext uri="{BB962C8B-B14F-4D97-AF65-F5344CB8AC3E}">
        <p14:creationId xmlns:p14="http://schemas.microsoft.com/office/powerpoint/2010/main" val="309633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04800" y="1295400"/>
            <a:ext cx="8534400" cy="3962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term “Franchise Fee" does not include: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 costs which are required by the franchise to be incurred by the cable operator for public, educational, or governmental access facilities. (47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U.S.C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§ 542)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Ways to Impose PEG fee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Upfront, pay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you go, periodic payments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Payments tied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subscriber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“Gross Revenues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In-kind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support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7388" y="214313"/>
            <a:ext cx="7999412" cy="77628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>
                <a:solidFill>
                  <a:schemeClr val="tx2"/>
                </a:solidFill>
              </a:rPr>
              <a:t>PEG Support</a:t>
            </a:r>
          </a:p>
        </p:txBody>
      </p:sp>
    </p:spTree>
    <p:extLst>
      <p:ext uri="{BB962C8B-B14F-4D97-AF65-F5344CB8AC3E}">
        <p14:creationId xmlns:p14="http://schemas.microsoft.com/office/powerpoint/2010/main" val="72686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381000" y="228600"/>
            <a:ext cx="7999412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762000" y="1905000"/>
            <a:ext cx="7999413" cy="3582987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Basic Laws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Translating the Laws Into A Local Process – </a:t>
            </a:r>
          </a:p>
          <a:p>
            <a:pPr eaLnBrk="1" hangingPunct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 Questions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buFontTx/>
              <a:buNone/>
            </a:pPr>
            <a:endParaRPr lang="en-US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en-US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78629" y="76200"/>
            <a:ext cx="4129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Attorney-Client Privileged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77275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/>
          </p:cNvSpPr>
          <p:nvPr>
            <p:ph type="body" sz="quarter" idx="10"/>
          </p:nvPr>
        </p:nvSpPr>
        <p:spPr>
          <a:xfrm>
            <a:off x="304800" y="1371600"/>
            <a:ext cx="8534400" cy="4114800"/>
          </a:xfrm>
        </p:spPr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 in a digital world? 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many?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format? HD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Simulcast? What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future advancements?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 placement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about channels on EPGs 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>
                <a:solidFill>
                  <a:schemeClr val="tx2"/>
                </a:solidFill>
              </a:rPr>
              <a:t>PEG Channels</a:t>
            </a:r>
          </a:p>
        </p:txBody>
      </p:sp>
    </p:spTree>
    <p:extLst>
      <p:ext uri="{BB962C8B-B14F-4D97-AF65-F5344CB8AC3E}">
        <p14:creationId xmlns:p14="http://schemas.microsoft.com/office/powerpoint/2010/main" val="236201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/>
          </p:cNvSpPr>
          <p:nvPr>
            <p:ph type="body" sz="quarter" idx="10"/>
          </p:nvPr>
        </p:nvSpPr>
        <p:spPr>
          <a:xfrm>
            <a:off x="304800" y="1417638"/>
            <a:ext cx="85344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Renewals only happen every 10-15 years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Franchise renewals deal with a diverse range of issues negotiated over months or years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sides bring issues to the table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importance of PEG-related issues: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other issues are under negotiation?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have other renewals done lately?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strong is community support for your issues and how do you demonstrate that?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with the negotiating team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Timing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>
                <a:solidFill>
                  <a:schemeClr val="tx2"/>
                </a:solidFill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81849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Cable Television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The State Bar of California 87th Annual Meeting,  September 11-14,  2014,  San Diego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State law generally defines authority 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to issue </a:t>
            </a:r>
            <a:r>
              <a:rPr lang="en-US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cable 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elevision franchises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sz="23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Traditionally, cities and counties issued cable franchises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sz="23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California adopted state franchise model in 2006</a:t>
            </a:r>
            <a:endParaRPr lang="en-US" sz="2300" dirty="0">
              <a:solidFill>
                <a:schemeClr val="tx2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47 USC § 521 </a:t>
            </a:r>
            <a:r>
              <a:rPr lang="en-US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et seq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establishes 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certain parameters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Ban on exclusive franchises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Franchise fee capped at 5 % of gross revenues</a:t>
            </a:r>
            <a:endParaRPr lang="en-US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Public, Educational and Government (PEG) fees used for 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capital expenditures </a:t>
            </a:r>
            <a:endParaRPr lang="en-US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Rate </a:t>
            </a:r>
            <a:r>
              <a:rPr lang="en-US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regulation/charge regulation</a:t>
            </a:r>
            <a:endParaRPr lang="en-US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Franchise renewal 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rights 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Transfers 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shot clock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Cable-related – </a:t>
            </a:r>
            <a:r>
              <a:rPr lang="en-US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cannot </a:t>
            </a:r>
            <a:r>
              <a:rPr lang="en-US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use cable authority to regulate telephone/Internet service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229448"/>
      </p:ext>
    </p:extLst>
  </p:cSld>
  <p:clrMapOvr>
    <a:masterClrMapping/>
  </p:clrMapOvr>
</p:sld>
</file>

<file path=ppt/slides/slide4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 idx="4294967295"/>
          </p:nvPr>
        </p:nvSpPr>
        <p:spPr>
          <a:xfrm>
            <a:off x="1144588" y="609600"/>
            <a:ext cx="7999412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Basic Laws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143000"/>
            <a:ext cx="7999413" cy="4918075"/>
          </a:xfrm>
        </p:spPr>
        <p:txBody>
          <a:bodyPr/>
          <a:lstStyle/>
          <a:p>
            <a:pPr eaLnBrk="1" hangingPunct="1"/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 U.S.C. Sec. 521 et seq. (the “Cable Act”), esp. Sec. 546</a:t>
            </a:r>
          </a:p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 </a:t>
            </a:r>
          </a:p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Charter, Franchise, Ordinances</a:t>
            </a:r>
          </a:p>
          <a:p>
            <a:pPr eaLnBrk="1" hangingPunct="1">
              <a:buFontTx/>
              <a:buNone/>
            </a:pP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buFontTx/>
              <a:buNone/>
            </a:pPr>
            <a:endParaRPr lang="en-US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en-US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0"/>
            <a:ext cx="42068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51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 idx="4294967295"/>
          </p:nvPr>
        </p:nvSpPr>
        <p:spPr>
          <a:xfrm>
            <a:off x="685800" y="152400"/>
            <a:ext cx="7999413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Cable Act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4294967295"/>
          </p:nvPr>
        </p:nvSpPr>
        <p:spPr>
          <a:xfrm>
            <a:off x="685800" y="1066800"/>
            <a:ext cx="7999413" cy="491807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Defines what you can and cannot require, and can and cannot enforce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Internet?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video programs?</a:t>
            </a:r>
          </a:p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Defines the permitted franchise fee – and what counts against the fee?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Renewal consultant fees?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 support?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support? </a:t>
            </a:r>
          </a:p>
          <a:p>
            <a:pPr lvl="1"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 and Government Building Drops</a:t>
            </a:r>
          </a:p>
          <a:p>
            <a:pPr lvl="2" eaLnBrk="1" hangingPunct="1">
              <a:buFontTx/>
              <a:buNone/>
            </a:pPr>
            <a:endParaRPr lang="en-US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en-US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56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7999412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Cable Act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4294967295"/>
          </p:nvPr>
        </p:nvSpPr>
        <p:spPr>
          <a:xfrm>
            <a:off x="990600" y="1219200"/>
            <a:ext cx="7999413" cy="491807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Prescribes renewal process (Sec. 546)</a:t>
            </a:r>
          </a:p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processes – “informal” and “formal”</a:t>
            </a:r>
          </a:p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process =</a:t>
            </a:r>
          </a:p>
          <a:p>
            <a:pPr lvl="1"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 at any time;</a:t>
            </a:r>
          </a:p>
          <a:p>
            <a:pPr lvl="1"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hold hearing where public can comment</a:t>
            </a:r>
          </a:p>
          <a:p>
            <a:pPr lvl="1"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Otherwise, the process is done   </a:t>
            </a:r>
          </a:p>
          <a:p>
            <a:pPr lvl="2" eaLnBrk="1" hangingPunct="1">
              <a:buFontTx/>
              <a:buNone/>
            </a:pPr>
            <a:endParaRPr lang="en-US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96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7999412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Cable Act – Formal Process</a:t>
            </a:r>
          </a:p>
        </p:txBody>
      </p:sp>
      <p:sp>
        <p:nvSpPr>
          <p:cNvPr id="890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7999413" cy="491807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How it starts: You can start it; or operator can start it by submitting a request for renewal 30-36 months before franchise is scheduled to expire</a:t>
            </a:r>
          </a:p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happens when it starts: you then have six months to commence a proceeding in which the public has an opportunity to participate….</a:t>
            </a: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buFontTx/>
              <a:buNone/>
            </a:pPr>
            <a:endParaRPr lang="en-US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27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 idx="4294967295"/>
          </p:nvPr>
        </p:nvSpPr>
        <p:spPr>
          <a:xfrm>
            <a:off x="533400" y="152400"/>
            <a:ext cx="7999413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Cable Act – Formal Process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4294967295"/>
          </p:nvPr>
        </p:nvSpPr>
        <p:spPr>
          <a:xfrm>
            <a:off x="609600" y="1143000"/>
            <a:ext cx="7999413" cy="491807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What’s the proceeding? 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are to determine the future, cable-related needs and interests of the community AND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the operator’s past performance</a:t>
            </a:r>
          </a:p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formal do I have to be in starting the process</a:t>
            </a:r>
          </a:p>
          <a:p>
            <a:pPr lvl="1"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very – BUT….</a:t>
            </a:r>
          </a:p>
          <a:p>
            <a:pPr eaLnBrk="1" hangingPunct="1"/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do I need to end it?  </a:t>
            </a:r>
          </a:p>
          <a:p>
            <a:pPr lvl="1"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deadline for ending</a:t>
            </a:r>
          </a:p>
          <a:p>
            <a:pPr lvl="2" eaLnBrk="1" hangingPunct="1">
              <a:buFontTx/>
              <a:buNone/>
            </a:pPr>
            <a:endParaRPr lang="en-US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91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Cable Act – Formal Process	</a:t>
            </a:r>
          </a:p>
        </p:txBody>
      </p:sp>
      <p:sp>
        <p:nvSpPr>
          <p:cNvPr id="9318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 formal and informal fit together?</a:t>
            </a:r>
          </a:p>
          <a:p>
            <a:pPr lvl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assess community needs/past performance until you have a negotiating position with which you are comfortable.</a:t>
            </a:r>
          </a:p>
          <a:p>
            <a:pPr lvl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then negotiate informally.</a:t>
            </a:r>
          </a:p>
          <a:p>
            <a:pPr lvl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negotiations fail, you can then complete the “assessment” process, and move forward formally.</a:t>
            </a:r>
          </a:p>
        </p:txBody>
      </p:sp>
    </p:spTree>
    <p:extLst>
      <p:ext uri="{BB962C8B-B14F-4D97-AF65-F5344CB8AC3E}">
        <p14:creationId xmlns:p14="http://schemas.microsoft.com/office/powerpoint/2010/main" val="215728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lecommunications La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
  </Template>
  <TotalTime>0</TotalTime>
  <Words>1324</Words>
  <Application>Microsoft Office PowerPoint</Application>
  <PresentationFormat>On-screen Show (4:3)</PresentationFormat>
  <Paragraphs>203</Paragraphs>
  <Slides>32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Telecommunications Law</vt:lpstr>
      <vt:lpstr>PowerPoint Presentation</vt:lpstr>
      <vt:lpstr>Franchise Renewal 101 </vt:lpstr>
      <vt:lpstr>Overview</vt:lpstr>
      <vt:lpstr>The Basic Laws</vt:lpstr>
      <vt:lpstr>Cable Act</vt:lpstr>
      <vt:lpstr>Cable Act</vt:lpstr>
      <vt:lpstr>Cable Act – Formal Process</vt:lpstr>
      <vt:lpstr>Cable Act – Formal Process</vt:lpstr>
      <vt:lpstr>The Cable Act – Formal Process </vt:lpstr>
      <vt:lpstr>The Cable Act – Formal Process </vt:lpstr>
      <vt:lpstr>The Cable Act – Formal Process </vt:lpstr>
      <vt:lpstr>The Cable Act – Formal Process </vt:lpstr>
      <vt:lpstr>Key Questions</vt:lpstr>
      <vt:lpstr>Key Questions</vt:lpstr>
      <vt:lpstr>Key Questions</vt:lpstr>
      <vt:lpstr>What New Challenges Will Arise?</vt:lpstr>
      <vt:lpstr>What New Challenges Will Arise?</vt:lpstr>
      <vt:lpstr>Should I Be Working With Other Communities?</vt:lpstr>
      <vt:lpstr>Gross Revenue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Cable Television</vt:lpstr>
    </vt:vector>
  </TitlesOfParts>
  <Company>
 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
  </dc:title>
  <dc:creator>
  </dc:creator>
  <cp:lastModifiedBy>
  </cp:lastModifiedBy>
  <cp:revision>1</cp:revision>
  <dcterms:modified xsi:type="dcterms:W3CDTF">1901-01-01T08:00:00Z</dcterms:modified>
</cp:coreProperties>
</file>