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6" name="Shape 4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8" name="Shape 10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6" name="Shape 11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4" name="Shape 11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2" name="Shape 12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0" name="Shape 13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8" name="Shape 14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4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6" name="Shape 14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5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4" name="Shape 156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2" name="Shape 16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0" name="Shape 17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4" name="Shape 5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8" name="Shape 17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6" name="Shape 185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4" name="Shape 192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2" name="Shape 198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0" name="Shape 20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8" name="Shape 210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2" name="Shape 6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0" name="Shape 6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8" name="Shape 74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6" name="Shape 81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4" name="Shape 87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2" name="Shape 93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0" name="Shape 99"/>
          <p:cNvSpPr>
            <a:spLocks noGrp="1" noRo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9143999" cy="546099"/>
          </a:xfrm>
        </p:grpSpPr>
        <p:sp>
          <p:nvSpPr>
            <p:cNvPr id="5" name="Shape 8"/>
            <p:cNvSpPr txBox="1">
              <a:spLocks noChangeArrowheads="1"/>
            </p:cNvSpPr>
            <p:nvPr/>
          </p:nvSpPr>
          <p:spPr bwMode="auto">
            <a:xfrm>
              <a:off x="0" y="0"/>
              <a:ext cx="285750" cy="53339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 sz="1800"/>
            </a:p>
          </p:txBody>
        </p:sp>
        <p:sp>
          <p:nvSpPr>
            <p:cNvPr id="6" name="Shape 9"/>
            <p:cNvSpPr txBox="1">
              <a:spLocks noChangeArrowheads="1"/>
            </p:cNvSpPr>
            <p:nvPr/>
          </p:nvSpPr>
          <p:spPr bwMode="auto">
            <a:xfrm>
              <a:off x="412750" y="134936"/>
              <a:ext cx="8731249" cy="2746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7" name="Shape 10"/>
            <p:cNvSpPr txBox="1">
              <a:spLocks noChangeArrowheads="1"/>
            </p:cNvSpPr>
            <p:nvPr/>
          </p:nvSpPr>
          <p:spPr bwMode="auto">
            <a:xfrm>
              <a:off x="409575" y="134936"/>
              <a:ext cx="138112" cy="1412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8" name="Shape 11"/>
            <p:cNvSpPr txBox="1">
              <a:spLocks noChangeArrowheads="1"/>
            </p:cNvSpPr>
            <p:nvPr/>
          </p:nvSpPr>
          <p:spPr bwMode="auto">
            <a:xfrm>
              <a:off x="547687" y="0"/>
              <a:ext cx="139699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9" name="Shape 12"/>
            <p:cNvSpPr txBox="1">
              <a:spLocks noChangeArrowheads="1"/>
            </p:cNvSpPr>
            <p:nvPr/>
          </p:nvSpPr>
          <p:spPr bwMode="auto">
            <a:xfrm>
              <a:off x="547687" y="134936"/>
              <a:ext cx="139699" cy="1412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" name="Shape 13"/>
            <p:cNvSpPr txBox="1">
              <a:spLocks noChangeArrowheads="1"/>
            </p:cNvSpPr>
            <p:nvPr/>
          </p:nvSpPr>
          <p:spPr bwMode="auto">
            <a:xfrm>
              <a:off x="274637" y="274637"/>
              <a:ext cx="136524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1" name="Shape 14"/>
            <p:cNvSpPr txBox="1">
              <a:spLocks noChangeArrowheads="1"/>
            </p:cNvSpPr>
            <p:nvPr/>
          </p:nvSpPr>
          <p:spPr bwMode="auto">
            <a:xfrm>
              <a:off x="131761" y="136525"/>
              <a:ext cx="141287" cy="1381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2" name="Shape 15"/>
            <p:cNvSpPr txBox="1">
              <a:spLocks noChangeArrowheads="1"/>
            </p:cNvSpPr>
            <p:nvPr/>
          </p:nvSpPr>
          <p:spPr bwMode="auto"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3" name="Shape 16"/>
            <p:cNvSpPr txBox="1">
              <a:spLocks noChangeArrowheads="1"/>
            </p:cNvSpPr>
            <p:nvPr/>
          </p:nvSpPr>
          <p:spPr bwMode="auto">
            <a:xfrm>
              <a:off x="274637" y="409575"/>
              <a:ext cx="136524" cy="13652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</p:grpSp>
      <p:grpSp>
        <p:nvGrpSpPr>
          <p:cNvPr id="14" name="Shape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9" cy="6858000"/>
          </a:xfrm>
        </p:grpSpPr>
        <p:sp>
          <p:nvSpPr>
            <p:cNvPr id="15" name="Shape 22"/>
            <p:cNvSpPr txBox="1">
              <a:spLocks noChangeArrowheads="1"/>
            </p:cNvSpPr>
            <p:nvPr/>
          </p:nvSpPr>
          <p:spPr bwMode="auto">
            <a:xfrm>
              <a:off x="0" y="0"/>
              <a:ext cx="3505200" cy="68580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 sz="1800"/>
            </a:p>
          </p:txBody>
        </p:sp>
        <p:sp>
          <p:nvSpPr>
            <p:cNvPr id="16" name="Shape 23"/>
            <p:cNvSpPr txBox="1">
              <a:spLocks noChangeArrowheads="1"/>
            </p:cNvSpPr>
            <p:nvPr/>
          </p:nvSpPr>
          <p:spPr bwMode="auto">
            <a:xfrm>
              <a:off x="1716086" y="1690686"/>
              <a:ext cx="7427912" cy="25336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grpSp>
          <p:nvGrpSpPr>
            <p:cNvPr id="17" name="Shape 24"/>
            <p:cNvGrpSpPr>
              <a:grpSpLocks/>
            </p:cNvGrpSpPr>
            <p:nvPr/>
          </p:nvGrpSpPr>
          <p:grpSpPr bwMode="auto">
            <a:xfrm>
              <a:off x="0" y="1066800"/>
              <a:ext cx="2867023" cy="3157537"/>
              <a:chOff x="0" y="1066800"/>
              <a:chExt cx="2867023" cy="3157537"/>
            </a:xfrm>
          </p:grpSpPr>
          <p:sp>
            <p:nvSpPr>
              <p:cNvPr id="18" name="Shape 25"/>
              <p:cNvSpPr txBox="1">
                <a:spLocks noChangeArrowheads="1"/>
              </p:cNvSpPr>
              <p:nvPr/>
            </p:nvSpPr>
            <p:spPr bwMode="auto">
              <a:xfrm>
                <a:off x="573087" y="3582987"/>
                <a:ext cx="576262" cy="6413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19" name="Shape 26"/>
              <p:cNvSpPr txBox="1">
                <a:spLocks noChangeArrowheads="1"/>
              </p:cNvSpPr>
              <p:nvPr/>
            </p:nvSpPr>
            <p:spPr bwMode="auto">
              <a:xfrm>
                <a:off x="1716086" y="1690686"/>
                <a:ext cx="574674" cy="64293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0" name="Shape 27"/>
              <p:cNvSpPr txBox="1">
                <a:spLocks noChangeArrowheads="1"/>
              </p:cNvSpPr>
              <p:nvPr/>
            </p:nvSpPr>
            <p:spPr bwMode="auto">
              <a:xfrm>
                <a:off x="2281236" y="1066800"/>
                <a:ext cx="585786" cy="6350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1" name="Shape 28"/>
              <p:cNvSpPr txBox="1">
                <a:spLocks noChangeArrowheads="1"/>
              </p:cNvSpPr>
              <p:nvPr/>
            </p:nvSpPr>
            <p:spPr bwMode="auto">
              <a:xfrm>
                <a:off x="1141412" y="3582987"/>
                <a:ext cx="584200" cy="64135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2" name="Shape 29"/>
              <p:cNvSpPr txBox="1">
                <a:spLocks noChangeArrowheads="1"/>
              </p:cNvSpPr>
              <p:nvPr/>
            </p:nvSpPr>
            <p:spPr bwMode="auto">
              <a:xfrm>
                <a:off x="2281236" y="1690686"/>
                <a:ext cx="585786" cy="6429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3" name="Shape 30"/>
              <p:cNvSpPr txBox="1">
                <a:spLocks noChangeArrowheads="1"/>
              </p:cNvSpPr>
              <p:nvPr/>
            </p:nvSpPr>
            <p:spPr bwMode="auto">
              <a:xfrm>
                <a:off x="1141412" y="2324100"/>
                <a:ext cx="584200" cy="63341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4" name="Shape 31"/>
              <p:cNvSpPr txBox="1">
                <a:spLocks noChangeArrowheads="1"/>
              </p:cNvSpPr>
              <p:nvPr/>
            </p:nvSpPr>
            <p:spPr bwMode="auto">
              <a:xfrm>
                <a:off x="0" y="2324100"/>
                <a:ext cx="582612" cy="63341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5" name="Shape 32"/>
              <p:cNvSpPr txBox="1">
                <a:spLocks noChangeArrowheads="1"/>
              </p:cNvSpPr>
              <p:nvPr/>
            </p:nvSpPr>
            <p:spPr bwMode="auto">
              <a:xfrm>
                <a:off x="1716086" y="2324100"/>
                <a:ext cx="574674" cy="6334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6" name="Shape 33"/>
              <p:cNvSpPr txBox="1">
                <a:spLocks noChangeArrowheads="1"/>
              </p:cNvSpPr>
              <p:nvPr/>
            </p:nvSpPr>
            <p:spPr bwMode="auto">
              <a:xfrm>
                <a:off x="573087" y="2947986"/>
                <a:ext cx="576262" cy="64452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  <p:sp>
            <p:nvSpPr>
              <p:cNvPr id="27" name="Shape 34"/>
              <p:cNvSpPr txBox="1">
                <a:spLocks noChangeArrowheads="1"/>
              </p:cNvSpPr>
              <p:nvPr/>
            </p:nvSpPr>
            <p:spPr bwMode="auto">
              <a:xfrm>
                <a:off x="1141412" y="2947986"/>
                <a:ext cx="584200" cy="64452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endParaRPr lang="en-US" sz="1800"/>
              </a:p>
            </p:txBody>
          </p:sp>
        </p:grpSp>
      </p:grp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799" cy="220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indent="-190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/>
            </a:lvl1pPr>
            <a:lvl2pPr marL="742950" marR="0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◻"/>
              <a:defRPr/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/>
            </a:lvl3pPr>
            <a:lvl4pPr marL="1600200" marR="0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◻"/>
              <a:defRPr/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28" name="Shape 35"/>
          <p:cNvSpPr txBox="1">
            <a:spLocks noGrp="1"/>
          </p:cNvSpPr>
          <p:nvPr>
            <p:ph type="dt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" name="Shape 3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Shape 3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7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9143999" cy="546099"/>
          </a:xfrm>
        </p:grpSpPr>
        <p:sp>
          <p:nvSpPr>
            <p:cNvPr id="3" name="Shape 8"/>
            <p:cNvSpPr txBox="1">
              <a:spLocks noChangeArrowheads="1"/>
            </p:cNvSpPr>
            <p:nvPr/>
          </p:nvSpPr>
          <p:spPr bwMode="auto">
            <a:xfrm>
              <a:off x="0" y="0"/>
              <a:ext cx="285750" cy="53339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 sz="1800"/>
            </a:p>
          </p:txBody>
        </p:sp>
        <p:sp>
          <p:nvSpPr>
            <p:cNvPr id="4" name="Shape 9"/>
            <p:cNvSpPr txBox="1">
              <a:spLocks noChangeArrowheads="1"/>
            </p:cNvSpPr>
            <p:nvPr/>
          </p:nvSpPr>
          <p:spPr bwMode="auto">
            <a:xfrm>
              <a:off x="412750" y="134936"/>
              <a:ext cx="8731249" cy="2746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5" name="Shape 10"/>
            <p:cNvSpPr txBox="1">
              <a:spLocks noChangeArrowheads="1"/>
            </p:cNvSpPr>
            <p:nvPr/>
          </p:nvSpPr>
          <p:spPr bwMode="auto">
            <a:xfrm>
              <a:off x="409575" y="134936"/>
              <a:ext cx="138112" cy="1412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6" name="Shape 11"/>
            <p:cNvSpPr txBox="1">
              <a:spLocks noChangeArrowheads="1"/>
            </p:cNvSpPr>
            <p:nvPr/>
          </p:nvSpPr>
          <p:spPr bwMode="auto">
            <a:xfrm>
              <a:off x="547687" y="0"/>
              <a:ext cx="139699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7" name="Shape 12"/>
            <p:cNvSpPr txBox="1">
              <a:spLocks noChangeArrowheads="1"/>
            </p:cNvSpPr>
            <p:nvPr/>
          </p:nvSpPr>
          <p:spPr bwMode="auto">
            <a:xfrm>
              <a:off x="547687" y="134936"/>
              <a:ext cx="139699" cy="1412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8" name="Shape 13"/>
            <p:cNvSpPr txBox="1">
              <a:spLocks noChangeArrowheads="1"/>
            </p:cNvSpPr>
            <p:nvPr/>
          </p:nvSpPr>
          <p:spPr bwMode="auto">
            <a:xfrm>
              <a:off x="274637" y="274637"/>
              <a:ext cx="136524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9" name="Shape 14"/>
            <p:cNvSpPr txBox="1">
              <a:spLocks noChangeArrowheads="1"/>
            </p:cNvSpPr>
            <p:nvPr/>
          </p:nvSpPr>
          <p:spPr bwMode="auto">
            <a:xfrm>
              <a:off x="131761" y="136525"/>
              <a:ext cx="141287" cy="1381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" name="Shape 15"/>
            <p:cNvSpPr txBox="1">
              <a:spLocks noChangeArrowheads="1"/>
            </p:cNvSpPr>
            <p:nvPr/>
          </p:nvSpPr>
          <p:spPr bwMode="auto"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1" name="Shape 16"/>
            <p:cNvSpPr txBox="1">
              <a:spLocks noChangeArrowheads="1"/>
            </p:cNvSpPr>
            <p:nvPr/>
          </p:nvSpPr>
          <p:spPr bwMode="auto">
            <a:xfrm>
              <a:off x="274637" y="409575"/>
              <a:ext cx="136524" cy="13652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/>
            <a:endParaRPr lang="en-US"/>
          </a:p>
        </p:txBody>
      </p:sp>
      <p:sp>
        <p:nvSpPr>
          <p:cNvPr id="1027" name="Shape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/>
            <a:endParaRPr lang="en-US"/>
          </a:p>
        </p:txBody>
      </p:sp>
      <p:grpSp>
        <p:nvGrpSpPr>
          <p:cNvPr id="1028" name="Shape 7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9143999" cy="546099"/>
          </a:xfrm>
        </p:grpSpPr>
        <p:sp>
          <p:nvSpPr>
            <p:cNvPr id="1032" name="Shape 8"/>
            <p:cNvSpPr txBox="1">
              <a:spLocks noChangeArrowheads="1"/>
            </p:cNvSpPr>
            <p:nvPr/>
          </p:nvSpPr>
          <p:spPr bwMode="auto">
            <a:xfrm>
              <a:off x="0" y="0"/>
              <a:ext cx="285750" cy="53339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 sz="1800"/>
            </a:p>
          </p:txBody>
        </p:sp>
        <p:sp>
          <p:nvSpPr>
            <p:cNvPr id="1033" name="Shape 9"/>
            <p:cNvSpPr txBox="1">
              <a:spLocks noChangeArrowheads="1"/>
            </p:cNvSpPr>
            <p:nvPr/>
          </p:nvSpPr>
          <p:spPr bwMode="auto">
            <a:xfrm>
              <a:off x="412750" y="134936"/>
              <a:ext cx="8731249" cy="2746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10800000"/>
            </a:gra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4" name="Shape 10"/>
            <p:cNvSpPr txBox="1">
              <a:spLocks noChangeArrowheads="1"/>
            </p:cNvSpPr>
            <p:nvPr/>
          </p:nvSpPr>
          <p:spPr bwMode="auto">
            <a:xfrm>
              <a:off x="409575" y="134936"/>
              <a:ext cx="138112" cy="1412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5" name="Shape 11"/>
            <p:cNvSpPr txBox="1">
              <a:spLocks noChangeArrowheads="1"/>
            </p:cNvSpPr>
            <p:nvPr/>
          </p:nvSpPr>
          <p:spPr bwMode="auto">
            <a:xfrm>
              <a:off x="547687" y="0"/>
              <a:ext cx="139699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6" name="Shape 12"/>
            <p:cNvSpPr txBox="1">
              <a:spLocks noChangeArrowheads="1"/>
            </p:cNvSpPr>
            <p:nvPr/>
          </p:nvSpPr>
          <p:spPr bwMode="auto">
            <a:xfrm>
              <a:off x="547687" y="134936"/>
              <a:ext cx="139699" cy="1412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7" name="Shape 13"/>
            <p:cNvSpPr txBox="1">
              <a:spLocks noChangeArrowheads="1"/>
            </p:cNvSpPr>
            <p:nvPr/>
          </p:nvSpPr>
          <p:spPr bwMode="auto">
            <a:xfrm>
              <a:off x="274637" y="274637"/>
              <a:ext cx="136524" cy="1381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8" name="Shape 14"/>
            <p:cNvSpPr txBox="1">
              <a:spLocks noChangeArrowheads="1"/>
            </p:cNvSpPr>
            <p:nvPr/>
          </p:nvSpPr>
          <p:spPr bwMode="auto">
            <a:xfrm>
              <a:off x="131761" y="136525"/>
              <a:ext cx="141287" cy="13811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39" name="Shape 15"/>
            <p:cNvSpPr txBox="1">
              <a:spLocks noChangeArrowheads="1"/>
            </p:cNvSpPr>
            <p:nvPr/>
          </p:nvSpPr>
          <p:spPr bwMode="auto">
            <a:xfrm>
              <a:off x="409575" y="271462"/>
              <a:ext cx="138112" cy="138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  <p:sp>
          <p:nvSpPr>
            <p:cNvPr id="1040" name="Shape 16"/>
            <p:cNvSpPr txBox="1">
              <a:spLocks noChangeArrowheads="1"/>
            </p:cNvSpPr>
            <p:nvPr/>
          </p:nvSpPr>
          <p:spPr bwMode="auto">
            <a:xfrm>
              <a:off x="274637" y="409575"/>
              <a:ext cx="136524" cy="13652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en-US" sz="1800"/>
            </a:p>
          </p:txBody>
        </p:sp>
      </p:grpSp>
      <p:sp>
        <p:nvSpPr>
          <p:cNvPr id="1029" name="Shape 17"/>
          <p:cNvSpPr txBox="1"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0" name="Shape 1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1" name="Shape 1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r@brattleborotv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land@brattleborotv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42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 tIns="45700" bIns="45700" anchor="t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</a:pPr>
            <a:r>
              <a:rPr lang="en-US" sz="4600" smtClean="0">
                <a:solidFill>
                  <a:srgbClr val="FFFFFF"/>
                </a:solidFill>
                <a:latin typeface="Arial" charset="0"/>
                <a:cs typeface="Arial" charset="0"/>
              </a:rPr>
              <a:t>Evolving </a:t>
            </a:r>
            <a:br>
              <a:rPr lang="en-US" sz="46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4600" smtClean="0">
                <a:solidFill>
                  <a:srgbClr val="FFFFFF"/>
                </a:solidFill>
                <a:latin typeface="Arial" charset="0"/>
                <a:cs typeface="Arial" charset="0"/>
              </a:rPr>
              <a:t>“By Any Media Necessary”</a:t>
            </a:r>
          </a:p>
        </p:txBody>
      </p:sp>
      <p:sp>
        <p:nvSpPr>
          <p:cNvPr id="5123" name="Shape 43"/>
          <p:cNvSpPr txBox="1"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25000"/>
              <a:buFont typeface="Noto Symbol"/>
              <a:buNone/>
            </a:pPr>
            <a:r>
              <a:rPr lang="en-US" sz="3600" smtClean="0">
                <a:latin typeface="Arial" charset="0"/>
                <a:cs typeface="Arial" charset="0"/>
              </a:rPr>
              <a:t>How we stopped worrying and learned to love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7D"/>
              </a:buClr>
              <a:buSzPct val="25000"/>
              <a:buFont typeface="Noto Symbol"/>
              <a:buNone/>
            </a:pPr>
            <a:r>
              <a:rPr lang="en-US" sz="3600" smtClean="0">
                <a:latin typeface="Arial" charset="0"/>
                <a:cs typeface="Arial" charset="0"/>
              </a:rPr>
              <a:t>high speed internet at BCTV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1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Internal uses:	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457200" indent="-4318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Trend toward cloud-based subscription services for video production:</a:t>
            </a:r>
          </a:p>
          <a:p>
            <a:pPr lvl="1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Filesharing (Mediafire, Hightail)</a:t>
            </a:r>
          </a:p>
          <a:p>
            <a:pPr lvl="1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Editing (Adobe Creative Cloud)</a:t>
            </a:r>
          </a:p>
          <a:p>
            <a:pPr lvl="1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Archiving &amp; File Backup (BackBlaze)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All rely on speed and no “blips” in service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07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</a:pPr>
            <a:r>
              <a:rPr lang="en-US" sz="4000" smtClean="0">
                <a:latin typeface="Arial" charset="0"/>
                <a:cs typeface="Arial" charset="0"/>
              </a:rPr>
              <a:t>External Uses</a:t>
            </a:r>
            <a:br>
              <a:rPr lang="en-US" sz="4000" smtClean="0">
                <a:latin typeface="Arial" charset="0"/>
                <a:cs typeface="Arial" charset="0"/>
              </a:rPr>
            </a:br>
            <a:endParaRPr lang="en-US" sz="3600" smtClean="0">
              <a:latin typeface="Arial" charset="0"/>
              <a:cs typeface="Arial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342900" indent="-419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Internal uses are invisible to the outside world</a:t>
            </a:r>
          </a:p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External uses - new ways of producing and presenting programs</a:t>
            </a:r>
          </a:p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Take it away, Roland!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1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800" smtClean="0">
                <a:latin typeface="Arial" charset="0"/>
                <a:cs typeface="Arial" charset="0"/>
              </a:rPr>
              <a:t>Expands live programming opportunities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7200" y="2109788"/>
            <a:ext cx="8229600" cy="4283075"/>
          </a:xfrm>
        </p:spPr>
        <p:txBody>
          <a:bodyPr tIns="45700" bIns="45700">
            <a:noAutofit/>
          </a:bodyPr>
          <a:lstStyle/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Live stream over YouTube from anywhere with adequate upload speeds</a:t>
            </a:r>
          </a:p>
          <a:p>
            <a:pPr marL="342900" indent="-3937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Combined with Google Apps for Nonprofits</a:t>
            </a:r>
          </a:p>
          <a:p>
            <a:pPr marL="342900" indent="-393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Recent example: Temple Grandin lecture at Landmark College</a:t>
            </a:r>
          </a:p>
          <a:p>
            <a:pPr marL="342900" indent="-393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Link created two weeks earlier and publicized [video]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sz="32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19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Consumer-level equipment in the field: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411163" y="2025650"/>
            <a:ext cx="4652962" cy="445928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600">
              <a:sym typeface="Arial"/>
            </a:endParaRPr>
          </a:p>
          <a:p>
            <a:pPr marL="457200" indent="-4191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000">
                <a:sym typeface="Arial"/>
              </a:rPr>
              <a:t>Elgato Game Capture HD Game Recorder</a:t>
            </a:r>
          </a:p>
          <a:p>
            <a:pPr marL="457200" indent="-4191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000">
                <a:sym typeface="Arial"/>
              </a:rPr>
              <a:t>Mac/PC laptop with GameCapture software</a:t>
            </a:r>
          </a:p>
          <a:p>
            <a:pPr marL="457200" indent="-4191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000">
                <a:sym typeface="Arial"/>
              </a:rPr>
              <a:t>HDMI cable</a:t>
            </a:r>
          </a:p>
          <a:p>
            <a:pPr marL="457200" indent="-4191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000">
                <a:sym typeface="Arial"/>
              </a:rPr>
              <a:t>HD camcorder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  <p:pic>
        <p:nvPicPr>
          <p:cNvPr id="29700" name="Shape 1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2551113"/>
            <a:ext cx="38750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hape 1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1252538"/>
            <a:ext cx="37020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7" name="Shape 127"/>
          <p:cNvCxnSpPr>
            <a:cxnSpLocks noChangeShapeType="1"/>
          </p:cNvCxnSpPr>
          <p:nvPr/>
        </p:nvCxnSpPr>
        <p:spPr bwMode="auto">
          <a:xfrm>
            <a:off x="477838" y="2084388"/>
            <a:ext cx="2654300" cy="4191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pic>
        <p:nvPicPr>
          <p:cNvPr id="31748" name="Shape 1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963" y="5230813"/>
            <a:ext cx="48783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846138"/>
          </a:xfrm>
          <a:solidFill>
            <a:schemeClr val="bg1"/>
          </a:solidFill>
        </p:spPr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Consumer gear in the rack: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4017963" y="1358900"/>
            <a:ext cx="4494212" cy="4021138"/>
          </a:xfrm>
          <a:solidFill>
            <a:schemeClr val="lt1"/>
          </a:solidFill>
        </p:spPr>
        <p:txBody>
          <a:bodyPr tIns="45700" bIns="45700">
            <a:noAutofit/>
          </a:bodyPr>
          <a:lstStyle/>
          <a:p>
            <a:pPr marL="457200" indent="-4191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000">
                <a:solidFill>
                  <a:schemeClr val="dk1"/>
                </a:solidFill>
                <a:sym typeface="Arial"/>
              </a:rPr>
              <a:t>Sony SMP-N200 </a:t>
            </a:r>
            <a:r>
              <a:rPr lang="en-US" sz="3000">
                <a:sym typeface="Arial"/>
              </a:rPr>
              <a:t>Streaming Media Player</a:t>
            </a: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ym typeface="Arial"/>
              </a:rPr>
              <a:t>Control with smartphone app</a:t>
            </a:r>
          </a:p>
          <a:p>
            <a:pPr marL="457200" indent="-4572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ym typeface="Arial"/>
              </a:rPr>
              <a:t>Serves as SD down-converter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35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382713"/>
          </a:xfrm>
        </p:spPr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3600" smtClean="0">
                <a:latin typeface="Arial" charset="0"/>
                <a:cs typeface="Arial" charset="0"/>
              </a:rPr>
              <a:t>Switch Server to Internet Stream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0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  <p:pic>
        <p:nvPicPr>
          <p:cNvPr id="33796" name="Shape 1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214438"/>
            <a:ext cx="8177212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Shape 138"/>
          <p:cNvCxnSpPr>
            <a:cxnSpLocks noChangeShapeType="1"/>
          </p:cNvCxnSpPr>
          <p:nvPr/>
        </p:nvCxnSpPr>
        <p:spPr bwMode="auto">
          <a:xfrm rot="10800000">
            <a:off x="2339975" y="3248025"/>
            <a:ext cx="23637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sp>
        <p:nvSpPr>
          <p:cNvPr id="33798" name="Shape 139"/>
          <p:cNvSpPr txBox="1">
            <a:spLocks noChangeArrowheads="1"/>
          </p:cNvSpPr>
          <p:nvPr/>
        </p:nvSpPr>
        <p:spPr bwMode="auto">
          <a:xfrm>
            <a:off x="4692650" y="2876550"/>
            <a:ext cx="4225925" cy="154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3000"/>
              <a:t>Input: Internet Stream</a:t>
            </a:r>
          </a:p>
          <a:p>
            <a:r>
              <a:rPr lang="en-US" sz="3000"/>
              <a:t>Ouput: Channel 8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4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Disadvantages of IP streaming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ym typeface="Arial"/>
              </a:rPr>
              <a:t>YouTube post-recording processing glitch</a:t>
            </a:r>
          </a:p>
          <a:p>
            <a:pPr marL="457200" indent="-4572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ym typeface="Arial"/>
              </a:rPr>
              <a:t>Copyrighted music will get flagged</a:t>
            </a:r>
          </a:p>
          <a:p>
            <a:pPr marL="457200" indent="-4572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ym typeface="Arial"/>
              </a:rPr>
              <a:t>Dependent on adequate upload speeds - limited locations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sp>
        <p:nvSpPr>
          <p:cNvPr id="35844" name="Shape 146"/>
          <p:cNvSpPr txBox="1">
            <a:spLocks noChangeArrowheads="1"/>
          </p:cNvSpPr>
          <p:nvPr/>
        </p:nvSpPr>
        <p:spPr bwMode="auto">
          <a:xfrm>
            <a:off x="4378325" y="2352675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51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Compare to: cable drops - what’s not to like?</a:t>
            </a:r>
          </a:p>
        </p:txBody>
      </p:sp>
      <p:sp>
        <p:nvSpPr>
          <p:cNvPr id="37891" name="Shape 152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37892" name="Shape 1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8" y="1981200"/>
            <a:ext cx="660082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3198813" cy="3886200"/>
          </a:xfrm>
        </p:spPr>
        <p:txBody>
          <a:bodyPr tIns="45700" bIns="45700">
            <a:noAutofit/>
          </a:bodyPr>
          <a:lstStyle/>
          <a:p>
            <a:pPr marL="342900" indent="-419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Limited locations</a:t>
            </a:r>
          </a:p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Not spread out through service territory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36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3600">
              <a:sym typeface="Arial"/>
            </a:endParaRP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pic>
        <p:nvPicPr>
          <p:cNvPr id="39939" name="Shape 15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3" y="457200"/>
            <a:ext cx="4868862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hape 160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3338513" cy="1371600"/>
          </a:xfrm>
        </p:spPr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Cable Drops</a:t>
            </a:r>
          </a:p>
        </p:txBody>
      </p:sp>
      <p:cxnSp>
        <p:nvCxnSpPr>
          <p:cNvPr id="39941" name="Shape 161"/>
          <p:cNvCxnSpPr>
            <a:cxnSpLocks noChangeShapeType="1"/>
          </p:cNvCxnSpPr>
          <p:nvPr/>
        </p:nvCxnSpPr>
        <p:spPr bwMode="auto">
          <a:xfrm rot="10800000" flipH="1">
            <a:off x="2759075" y="4913313"/>
            <a:ext cx="4914900" cy="93662"/>
          </a:xfrm>
          <a:prstGeom prst="straightConnector1">
            <a:avLst/>
          </a:prstGeom>
          <a:noFill/>
          <a:ln w="76200">
            <a:solidFill>
              <a:schemeClr val="bg1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66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Picture quality downgrade</a:t>
            </a:r>
          </a:p>
        </p:txBody>
      </p:sp>
      <p:sp>
        <p:nvSpPr>
          <p:cNvPr id="41987" name="Shape 167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1988" name="Shape 16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1906588"/>
            <a:ext cx="72072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8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Who are we?</a:t>
            </a:r>
          </a:p>
        </p:txBody>
      </p:sp>
      <p:sp>
        <p:nvSpPr>
          <p:cNvPr id="7171" name="Shape 49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4014788" cy="2316163"/>
          </a:xfrm>
        </p:spPr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172" name="Shape 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468438"/>
            <a:ext cx="729932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3" name="Shape 51"/>
          <p:cNvCxnSpPr>
            <a:cxnSpLocks noChangeShapeType="1"/>
          </p:cNvCxnSpPr>
          <p:nvPr/>
        </p:nvCxnSpPr>
        <p:spPr bwMode="auto">
          <a:xfrm flipH="1">
            <a:off x="5367338" y="2189163"/>
            <a:ext cx="1025525" cy="90805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sp>
        <p:nvSpPr>
          <p:cNvPr id="7174" name="Shape 52"/>
          <p:cNvSpPr txBox="1">
            <a:spLocks noChangeArrowheads="1"/>
          </p:cNvSpPr>
          <p:nvPr/>
        </p:nvSpPr>
        <p:spPr bwMode="auto">
          <a:xfrm>
            <a:off x="6380163" y="1590675"/>
            <a:ext cx="2189162" cy="334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en-US" sz="3000"/>
              <a:t>BCTV’s office and Studio in the Brattleboro Municipal Center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7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Difficult to adjust</a:t>
            </a:r>
          </a:p>
        </p:txBody>
      </p:sp>
      <p:sp>
        <p:nvSpPr>
          <p:cNvPr id="44035" name="Shape 174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4036" name="Shape 1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1651000"/>
            <a:ext cx="711358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80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Pain to haul around</a:t>
            </a:r>
          </a:p>
        </p:txBody>
      </p:sp>
      <p:sp>
        <p:nvSpPr>
          <p:cNvPr id="46083" name="Shape 181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6084" name="Shape 1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52563"/>
            <a:ext cx="776605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87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>
              <a:spcBef>
                <a:spcPts val="638"/>
              </a:spcBef>
            </a:pPr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8131" name="Shape 1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1627188"/>
            <a:ext cx="743902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Shape 189"/>
          <p:cNvSpPr txBox="1"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Compare to web technology - not limited to staff productions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94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Enhances presentations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Many productions incorporate web-reliant elements: Skype, Google Hangouts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Image quality reliant on internet speed</a:t>
            </a:r>
          </a:p>
          <a:p>
            <a:pPr marL="342900" indent="-3937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PowerPoint presentations common but not “made for TV”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Use Google Apps Toolbox to enhance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[screencast]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200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And the point is…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03738"/>
          </a:xfrm>
        </p:spPr>
        <p:txBody>
          <a:bodyPr tIns="45700" bIns="4570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Cable access is “evolving” with the ability of high-speed internet to deliver:</a:t>
            </a:r>
          </a:p>
          <a:p>
            <a:pPr marL="742950" lvl="1" indent="-33401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◻"/>
              <a:defRPr/>
            </a:pPr>
            <a:r>
              <a:rPr lang="en-US" sz="3000">
                <a:solidFill>
                  <a:schemeClr val="dk1"/>
                </a:solidFill>
                <a:sym typeface="Arial"/>
              </a:rPr>
              <a:t>More efficient workflows</a:t>
            </a:r>
          </a:p>
          <a:p>
            <a:pPr marL="742950" lvl="1" indent="-33401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◻"/>
              <a:defRPr/>
            </a:pPr>
            <a:r>
              <a:rPr lang="en-US" sz="3000">
                <a:solidFill>
                  <a:schemeClr val="dk1"/>
                </a:solidFill>
                <a:sym typeface="Arial"/>
              </a:rPr>
              <a:t>Live programming unrestricted by cable drops and equipment</a:t>
            </a:r>
          </a:p>
          <a:p>
            <a:pPr marL="742950" lvl="1" indent="-33401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◻"/>
              <a:defRPr/>
            </a:pPr>
            <a:r>
              <a:rPr lang="en-US" sz="3000">
                <a:solidFill>
                  <a:schemeClr val="dk1"/>
                </a:solidFill>
                <a:sym typeface="Arial"/>
              </a:rPr>
              <a:t>Broadcast quality web-based programming</a:t>
            </a:r>
          </a:p>
          <a:p>
            <a:pPr marL="742950" lvl="1" indent="-33401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000">
                <a:solidFill>
                  <a:schemeClr val="dk1"/>
                </a:solidFill>
                <a:sym typeface="Arial"/>
              </a:rPr>
              <a:t>Everything is moving in this direction</a:t>
            </a:r>
          </a:p>
          <a:p>
            <a:pPr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sz="2800">
              <a:solidFill>
                <a:schemeClr val="dk1"/>
              </a:solidFill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206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Contact us: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0373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dk1"/>
                </a:solidFill>
                <a:sym typeface="Arial"/>
              </a:rPr>
              <a:t>Cor Trowbridge, </a:t>
            </a:r>
            <a:r>
              <a:rPr lang="en-US" sz="3600">
                <a:solidFill>
                  <a:schemeClr val="dk1"/>
                </a:solidFill>
                <a:sym typeface="Arial"/>
              </a:rPr>
              <a:t>Executive Director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>
                <a:solidFill>
                  <a:schemeClr val="hlink"/>
                </a:solidFill>
                <a:sym typeface="Arial"/>
                <a:hlinkClick r:id="rId3"/>
              </a:rPr>
              <a:t>cor@brattleborotv.org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40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chemeClr val="dk1"/>
                </a:solidFill>
                <a:sym typeface="Arial"/>
              </a:rPr>
              <a:t>Roland Boyden, </a:t>
            </a:r>
            <a:r>
              <a:rPr lang="en-US" sz="3600">
                <a:solidFill>
                  <a:schemeClr val="dk1"/>
                </a:solidFill>
                <a:sym typeface="Arial"/>
              </a:rPr>
              <a:t>Production Manager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u="sng">
                <a:solidFill>
                  <a:schemeClr val="hlink"/>
                </a:solidFill>
                <a:sym typeface="Arial"/>
                <a:hlinkClick r:id="rId4"/>
              </a:rPr>
              <a:t>roland@brattleborotv.org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40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200">
              <a:solidFill>
                <a:schemeClr val="dk1"/>
              </a:solidFill>
              <a:sym typeface="Arial"/>
            </a:endParaRPr>
          </a:p>
          <a:p>
            <a:pPr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sz="2800">
              <a:solidFill>
                <a:schemeClr val="dk1"/>
              </a:solidFill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57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Who are we?</a:t>
            </a:r>
          </a:p>
        </p:txBody>
      </p:sp>
      <p:sp>
        <p:nvSpPr>
          <p:cNvPr id="9219" name="Shape 58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342900" indent="-342900" eaLnBrk="1" hangingPunct="1">
              <a:buClr>
                <a:srgbClr val="00007D"/>
              </a:buClr>
              <a:buSzPct val="75000"/>
              <a:buFont typeface="Noto Symbol"/>
              <a:buChar char="■"/>
            </a:pPr>
            <a:r>
              <a:rPr lang="en-US" sz="3200" smtClean="0">
                <a:latin typeface="Arial" charset="0"/>
                <a:cs typeface="Arial" charset="0"/>
              </a:rPr>
              <a:t>Brattleboro Community TV (BCTV)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7D"/>
              </a:buClr>
              <a:buSzPct val="75000"/>
              <a:buFont typeface="Noto Symbol"/>
              <a:buChar char="■"/>
            </a:pPr>
            <a:r>
              <a:rPr lang="en-US" sz="3200" smtClean="0">
                <a:latin typeface="Arial" charset="0"/>
                <a:cs typeface="Arial" charset="0"/>
              </a:rPr>
              <a:t>Small public access center in Vermont serving a rural area around a large town/small city of 12,000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7D"/>
              </a:buClr>
              <a:buSzPct val="75000"/>
              <a:buFont typeface="Noto Symbol"/>
              <a:buChar char="■"/>
            </a:pPr>
            <a:r>
              <a:rPr lang="en-US" sz="3200" smtClean="0">
                <a:latin typeface="Arial" charset="0"/>
                <a:cs typeface="Arial" charset="0"/>
              </a:rPr>
              <a:t>Wide range of internet speeds</a:t>
            </a:r>
          </a:p>
          <a:p>
            <a:pPr marL="342900" indent="-342900" eaLnBrk="1" hangingPunct="1">
              <a:spcBef>
                <a:spcPts val="638"/>
              </a:spcBef>
              <a:buClr>
                <a:srgbClr val="00007D"/>
              </a:buClr>
              <a:buSzPct val="75000"/>
              <a:buFont typeface="Noto Symbol"/>
              <a:buChar char="■"/>
            </a:pPr>
            <a:r>
              <a:rPr lang="en-US" sz="3200" smtClean="0">
                <a:latin typeface="Arial" charset="0"/>
                <a:cs typeface="Arial" charset="0"/>
              </a:rPr>
              <a:t>Low cable penetration outside main roads in outlying towns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6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Why are we part of this panel?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One year ago: wired to fiber network</a:t>
            </a:r>
          </a:p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Here to share what changed at the station internally and externally</a:t>
            </a:r>
          </a:p>
          <a:p>
            <a:pPr marL="342900" indent="-4191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■"/>
              <a:defRPr/>
            </a:pPr>
            <a:r>
              <a:rPr lang="en-US" sz="3600">
                <a:solidFill>
                  <a:schemeClr val="dk1"/>
                </a:solidFill>
                <a:sym typeface="Arial"/>
              </a:rPr>
              <a:t>Practical perspective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69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Live stream of two channels</a:t>
            </a:r>
          </a:p>
        </p:txBody>
      </p:sp>
      <p:sp>
        <p:nvSpPr>
          <p:cNvPr id="13315" name="Shape 70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z="32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3316" name="Shape 7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1327150"/>
            <a:ext cx="7577138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76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On-demand Video Library </a:t>
            </a:r>
            <a:br>
              <a:rPr lang="en-US" sz="44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with adaptive bitrate</a:t>
            </a:r>
          </a:p>
        </p:txBody>
      </p:sp>
      <p:sp>
        <p:nvSpPr>
          <p:cNvPr id="15363" name="Shape 77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  <a:p>
            <a:pPr eaLnBrk="1" hangingPunct="1"/>
            <a:endParaRPr lang="en-US" sz="3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z="32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638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Shape 7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757363"/>
            <a:ext cx="8229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3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000" smtClean="0">
                <a:latin typeface="Arial" charset="0"/>
                <a:cs typeface="Arial" charset="0"/>
              </a:rPr>
              <a:t>What do we mean by High-Speed?</a:t>
            </a:r>
            <a:br>
              <a:rPr lang="en-US" sz="40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Previous package: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Comcast Business Service: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5 UP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20+ DOWN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Shared bandwidth (dependent on time of day and neighboring uses)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Quota cap for streaming</a:t>
            </a:r>
          </a:p>
          <a:p>
            <a:pPr marL="742950" lvl="1" indent="-32639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Uploads affected downloads</a:t>
            </a:r>
          </a:p>
          <a:p>
            <a:pPr marL="342900" indent="-1905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32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89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000" smtClean="0">
                <a:latin typeface="Arial" charset="0"/>
                <a:cs typeface="Arial" charset="0"/>
              </a:rPr>
              <a:t>What do we mean by High-Speed?</a:t>
            </a:r>
            <a:br>
              <a:rPr lang="en-US" sz="40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Current package: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Sovernet Fiber Service: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30 mbps UP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30 mbps DOWN</a:t>
            </a:r>
          </a:p>
          <a:p>
            <a:pPr marL="742950" lvl="1" indent="-28575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Dedicated bandwidth</a:t>
            </a:r>
          </a:p>
          <a:p>
            <a:pPr marL="742950" lvl="1" indent="-32639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Potential for point-to-point connection with other anchor institutions</a:t>
            </a:r>
          </a:p>
          <a:p>
            <a:pPr marL="742950" lvl="1" indent="-32639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◻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Quality of connection&gt; Quantity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5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 anchor="t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smtClean="0">
                <a:latin typeface="Arial" charset="0"/>
                <a:cs typeface="Arial" charset="0"/>
              </a:rPr>
              <a:t>Internal changes:	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457200" y="1643063"/>
            <a:ext cx="8229600" cy="4505325"/>
          </a:xfrm>
        </p:spPr>
        <p:txBody>
          <a:bodyPr tIns="45700" bIns="45700">
            <a:noAutofit/>
          </a:bodyPr>
          <a:lstStyle/>
          <a:p>
            <a:pPr marL="457200" indent="-431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/>
            </a:pPr>
            <a:r>
              <a:rPr lang="en-US" sz="3200">
                <a:solidFill>
                  <a:schemeClr val="dk1"/>
                </a:solidFill>
                <a:sym typeface="Arial"/>
              </a:rPr>
              <a:t>Uploading to VOD (TelVue, YouTube)</a:t>
            </a:r>
          </a:p>
          <a:p>
            <a:pPr marL="457200" indent="-4318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Noto Symbol"/>
              <a:buChar char="●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Downloading from Vermont Media Exchange etc</a:t>
            </a: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○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Happens all day long, takes minutes</a:t>
            </a: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○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Multiple programs at a time</a:t>
            </a: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○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One hour program used to take 6 hours+</a:t>
            </a:r>
          </a:p>
          <a:p>
            <a:pPr marL="742950" lvl="1" indent="-2857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○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Used to do overnight, lots of incomplete up/downloads and lost time</a:t>
            </a:r>
          </a:p>
          <a:p>
            <a:pPr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●"/>
              <a:defRPr/>
            </a:pPr>
            <a:r>
              <a:rPr lang="en-US" sz="2800">
                <a:solidFill>
                  <a:schemeClr val="dk1"/>
                </a:solidFill>
                <a:sym typeface="Arial"/>
              </a:rPr>
              <a:t>Able to move all internet uses to one account, one modem</a:t>
            </a:r>
          </a:p>
          <a:p>
            <a:pPr marL="4572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sz="2800">
              <a:solidFill>
                <a:schemeClr val="dk1"/>
              </a:solidFill>
              <a:sym typeface="Arial"/>
            </a:endParaRPr>
          </a:p>
          <a:p>
            <a:pPr marL="4572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endParaRPr sz="2800">
              <a:solidFill>
                <a:schemeClr val="dk1"/>
              </a:solidFill>
              <a:sym typeface="Arial"/>
            </a:endParaRPr>
          </a:p>
          <a:p>
            <a:pPr marL="342900" indent="-20955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pPr>
            <a:endParaRPr sz="280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ixel">
  <a:themeElements>
    <a:clrScheme name="Pixel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9999FF"/>
      </a:accent4>
      <a:accent5>
        <a:srgbClr val="9999CC"/>
      </a:accent5>
      <a:accent6>
        <a:srgbClr val="FFFFFF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PresentationFormat>On-screen Show (4:3)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Noto Symbol</vt:lpstr>
      <vt:lpstr>Pixel</vt:lpstr>
      <vt:lpstr>Pixel</vt:lpstr>
      <vt:lpstr>Pixel</vt:lpstr>
      <vt:lpstr>Evolving  “By Any Media Necessary”</vt:lpstr>
      <vt:lpstr>Who are we?</vt:lpstr>
      <vt:lpstr>Who are we?</vt:lpstr>
      <vt:lpstr>Why are we part of this panel?</vt:lpstr>
      <vt:lpstr>Live stream of two channels</vt:lpstr>
      <vt:lpstr>On-demand Video Library  with adaptive bitrate</vt:lpstr>
      <vt:lpstr>What do we mean by High-Speed? Previous package:</vt:lpstr>
      <vt:lpstr>What do we mean by High-Speed? Current package:</vt:lpstr>
      <vt:lpstr>Internal changes: </vt:lpstr>
      <vt:lpstr>Internal uses: </vt:lpstr>
      <vt:lpstr>External Uses </vt:lpstr>
      <vt:lpstr>Expands live programming opportunities</vt:lpstr>
      <vt:lpstr>Consumer-level equipment in the field:</vt:lpstr>
      <vt:lpstr>Consumer gear in the rack:</vt:lpstr>
      <vt:lpstr>Switch Server to Internet Stream</vt:lpstr>
      <vt:lpstr>Disadvantages of IP streaming</vt:lpstr>
      <vt:lpstr>Compare to: cable drops - what’s not to like?</vt:lpstr>
      <vt:lpstr>Cable Drops</vt:lpstr>
      <vt:lpstr>Picture quality downgrade</vt:lpstr>
      <vt:lpstr>Difficult to adjust</vt:lpstr>
      <vt:lpstr>Pain to haul around</vt:lpstr>
      <vt:lpstr>Compare to web technology - not limited to staff productions</vt:lpstr>
      <vt:lpstr>Enhances presentations</vt:lpstr>
      <vt:lpstr>And the point is…</vt:lpstr>
      <vt:lpstr>Contact 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 “By Any Media Necessary”</dc:title>
  <cp:lastModifiedBy>Cor Trowbridge</cp:lastModifiedBy>
  <cp:revision>1</cp:revision>
  <dcterms:modified xsi:type="dcterms:W3CDTF">2014-10-08T19:58:13Z</dcterms:modified>
</cp:coreProperties>
</file>