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7"/>
  </p:notesMasterIdLst>
  <p:handoutMasterIdLst>
    <p:handoutMasterId r:id="rId48"/>
  </p:handoutMasterIdLst>
  <p:sldIdLst>
    <p:sldId id="292" r:id="rId2"/>
    <p:sldId id="503" r:id="rId3"/>
    <p:sldId id="293" r:id="rId4"/>
    <p:sldId id="541" r:id="rId5"/>
    <p:sldId id="542" r:id="rId6"/>
    <p:sldId id="543" r:id="rId7"/>
    <p:sldId id="544" r:id="rId8"/>
    <p:sldId id="545" r:id="rId9"/>
    <p:sldId id="504" r:id="rId10"/>
    <p:sldId id="565" r:id="rId11"/>
    <p:sldId id="566" r:id="rId12"/>
    <p:sldId id="505" r:id="rId13"/>
    <p:sldId id="552" r:id="rId14"/>
    <p:sldId id="538" r:id="rId15"/>
    <p:sldId id="571" r:id="rId16"/>
    <p:sldId id="549" r:id="rId17"/>
    <p:sldId id="569" r:id="rId18"/>
    <p:sldId id="548" r:id="rId19"/>
    <p:sldId id="559" r:id="rId20"/>
    <p:sldId id="540" r:id="rId21"/>
    <p:sldId id="512" r:id="rId22"/>
    <p:sldId id="509" r:id="rId23"/>
    <p:sldId id="550" r:id="rId24"/>
    <p:sldId id="510" r:id="rId25"/>
    <p:sldId id="551" r:id="rId26"/>
    <p:sldId id="567" r:id="rId27"/>
    <p:sldId id="568" r:id="rId28"/>
    <p:sldId id="560" r:id="rId29"/>
    <p:sldId id="564" r:id="rId30"/>
    <p:sldId id="524" r:id="rId31"/>
    <p:sldId id="496" r:id="rId32"/>
    <p:sldId id="563" r:id="rId33"/>
    <p:sldId id="497" r:id="rId34"/>
    <p:sldId id="479" r:id="rId35"/>
    <p:sldId id="562" r:id="rId36"/>
    <p:sldId id="573" r:id="rId37"/>
    <p:sldId id="574" r:id="rId38"/>
    <p:sldId id="575" r:id="rId39"/>
    <p:sldId id="576" r:id="rId40"/>
    <p:sldId id="577" r:id="rId41"/>
    <p:sldId id="578" r:id="rId42"/>
    <p:sldId id="579" r:id="rId43"/>
    <p:sldId id="580" r:id="rId44"/>
    <p:sldId id="547" r:id="rId45"/>
    <p:sldId id="472" r:id="rId46"/>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Cambria" pitchFamily="18" charset="0"/>
        <a:ea typeface="+mn-ea"/>
        <a:cs typeface="Arial" charset="0"/>
      </a:defRPr>
    </a:lvl1pPr>
    <a:lvl2pPr marL="457200" algn="l" rtl="0" fontAlgn="base">
      <a:spcBef>
        <a:spcPct val="0"/>
      </a:spcBef>
      <a:spcAft>
        <a:spcPct val="0"/>
      </a:spcAft>
      <a:defRPr sz="2400" kern="1200">
        <a:solidFill>
          <a:schemeClr val="tx1"/>
        </a:solidFill>
        <a:latin typeface="Cambria" pitchFamily="18" charset="0"/>
        <a:ea typeface="+mn-ea"/>
        <a:cs typeface="Arial" charset="0"/>
      </a:defRPr>
    </a:lvl2pPr>
    <a:lvl3pPr marL="914400" algn="l" rtl="0" fontAlgn="base">
      <a:spcBef>
        <a:spcPct val="0"/>
      </a:spcBef>
      <a:spcAft>
        <a:spcPct val="0"/>
      </a:spcAft>
      <a:defRPr sz="2400" kern="1200">
        <a:solidFill>
          <a:schemeClr val="tx1"/>
        </a:solidFill>
        <a:latin typeface="Cambria" pitchFamily="18" charset="0"/>
        <a:ea typeface="+mn-ea"/>
        <a:cs typeface="Arial" charset="0"/>
      </a:defRPr>
    </a:lvl3pPr>
    <a:lvl4pPr marL="1371600" algn="l" rtl="0" fontAlgn="base">
      <a:spcBef>
        <a:spcPct val="0"/>
      </a:spcBef>
      <a:spcAft>
        <a:spcPct val="0"/>
      </a:spcAft>
      <a:defRPr sz="2400" kern="1200">
        <a:solidFill>
          <a:schemeClr val="tx1"/>
        </a:solidFill>
        <a:latin typeface="Cambria" pitchFamily="18" charset="0"/>
        <a:ea typeface="+mn-ea"/>
        <a:cs typeface="Arial" charset="0"/>
      </a:defRPr>
    </a:lvl4pPr>
    <a:lvl5pPr marL="1828800" algn="l" rtl="0" fontAlgn="base">
      <a:spcBef>
        <a:spcPct val="0"/>
      </a:spcBef>
      <a:spcAft>
        <a:spcPct val="0"/>
      </a:spcAft>
      <a:defRPr sz="2400" kern="1200">
        <a:solidFill>
          <a:schemeClr val="tx1"/>
        </a:solidFill>
        <a:latin typeface="Cambria" pitchFamily="18" charset="0"/>
        <a:ea typeface="+mn-ea"/>
        <a:cs typeface="Arial" charset="0"/>
      </a:defRPr>
    </a:lvl5pPr>
    <a:lvl6pPr marL="2286000" algn="l" defTabSz="914400" rtl="0" eaLnBrk="1" latinLnBrk="0" hangingPunct="1">
      <a:defRPr sz="2400" kern="1200">
        <a:solidFill>
          <a:schemeClr val="tx1"/>
        </a:solidFill>
        <a:latin typeface="Cambria" pitchFamily="18" charset="0"/>
        <a:ea typeface="+mn-ea"/>
        <a:cs typeface="Arial" charset="0"/>
      </a:defRPr>
    </a:lvl6pPr>
    <a:lvl7pPr marL="2743200" algn="l" defTabSz="914400" rtl="0" eaLnBrk="1" latinLnBrk="0" hangingPunct="1">
      <a:defRPr sz="2400" kern="1200">
        <a:solidFill>
          <a:schemeClr val="tx1"/>
        </a:solidFill>
        <a:latin typeface="Cambria" pitchFamily="18" charset="0"/>
        <a:ea typeface="+mn-ea"/>
        <a:cs typeface="Arial" charset="0"/>
      </a:defRPr>
    </a:lvl7pPr>
    <a:lvl8pPr marL="3200400" algn="l" defTabSz="914400" rtl="0" eaLnBrk="1" latinLnBrk="0" hangingPunct="1">
      <a:defRPr sz="2400" kern="1200">
        <a:solidFill>
          <a:schemeClr val="tx1"/>
        </a:solidFill>
        <a:latin typeface="Cambria" pitchFamily="18" charset="0"/>
        <a:ea typeface="+mn-ea"/>
        <a:cs typeface="Arial" charset="0"/>
      </a:defRPr>
    </a:lvl8pPr>
    <a:lvl9pPr marL="3657600" algn="l" defTabSz="914400" rtl="0" eaLnBrk="1" latinLnBrk="0" hangingPunct="1">
      <a:defRPr sz="2400" kern="1200">
        <a:solidFill>
          <a:schemeClr val="tx1"/>
        </a:solidFill>
        <a:latin typeface="Cambr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66"/>
    <a:srgbClr val="178CBB"/>
    <a:srgbClr val="0000FF"/>
    <a:srgbClr val="00009E"/>
    <a:srgbClr val="373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2953" autoAdjust="0"/>
  </p:normalViewPr>
  <p:slideViewPr>
    <p:cSldViewPr>
      <p:cViewPr>
        <p:scale>
          <a:sx n="66" d="100"/>
          <a:sy n="66" d="100"/>
        </p:scale>
        <p:origin x="558" y="16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5" d="100"/>
          <a:sy n="55" d="100"/>
        </p:scale>
        <p:origin x="-2532"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defRPr sz="1200"/>
            </a:lvl1pPr>
          </a:lstStyle>
          <a:p>
            <a:endParaRPr lang="en-US"/>
          </a:p>
        </p:txBody>
      </p:sp>
      <p:sp>
        <p:nvSpPr>
          <p:cNvPr id="412675"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a:defRPr sz="1200"/>
            </a:lvl1pPr>
          </a:lstStyle>
          <a:p>
            <a:fld id="{1578155C-CA7D-472F-AF17-9D0BA83B23BC}" type="datetimeFigureOut">
              <a:rPr lang="en-US"/>
              <a:pPr/>
              <a:t>9/10/2014</a:t>
            </a:fld>
            <a:endParaRPr lang="en-US"/>
          </a:p>
        </p:txBody>
      </p:sp>
      <p:sp>
        <p:nvSpPr>
          <p:cNvPr id="412676"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defRPr sz="1200"/>
            </a:lvl1pPr>
          </a:lstStyle>
          <a:p>
            <a:endParaRPr lang="en-US"/>
          </a:p>
        </p:txBody>
      </p:sp>
      <p:sp>
        <p:nvSpPr>
          <p:cNvPr id="412677"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a:defRPr sz="1200"/>
            </a:lvl1pPr>
          </a:lstStyle>
          <a:p>
            <a:fld id="{AC9322B7-F2AF-4709-BF23-14B5440C6642}" type="slidenum">
              <a:rPr lang="en-US"/>
              <a:pPr/>
              <a:t>‹#›</a:t>
            </a:fld>
            <a:endParaRPr lang="en-US"/>
          </a:p>
        </p:txBody>
      </p:sp>
    </p:spTree>
    <p:extLst>
      <p:ext uri="{BB962C8B-B14F-4D97-AF65-F5344CB8AC3E}">
        <p14:creationId xmlns:p14="http://schemas.microsoft.com/office/powerpoint/2010/main" val="169868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93277" tIns="46639" rIns="93277" bIns="46639" numCol="1" anchor="t" anchorCtr="0" compatLnSpc="1">
            <a:prstTxWarp prst="textNoShape">
              <a:avLst/>
            </a:prstTxWarp>
          </a:bodyPr>
          <a:lstStyle>
            <a:lvl1pPr>
              <a:defRPr sz="1200">
                <a:latin typeface="Arial" charset="0"/>
              </a:defRPr>
            </a:lvl1pPr>
          </a:lstStyle>
          <a:p>
            <a:endParaRPr lang="en-US"/>
          </a:p>
        </p:txBody>
      </p:sp>
      <p:sp>
        <p:nvSpPr>
          <p:cNvPr id="22531" name="Rectangle 3"/>
          <p:cNvSpPr>
            <a:spLocks noGrp="1" noChangeArrowheads="1"/>
          </p:cNvSpPr>
          <p:nvPr>
            <p:ph type="dt" idx="1"/>
          </p:nvPr>
        </p:nvSpPr>
        <p:spPr bwMode="auto">
          <a:xfrm>
            <a:off x="3976688" y="0"/>
            <a:ext cx="3041650" cy="465138"/>
          </a:xfrm>
          <a:prstGeom prst="rect">
            <a:avLst/>
          </a:prstGeom>
          <a:noFill/>
          <a:ln w="9525">
            <a:noFill/>
            <a:miter lim="800000"/>
            <a:headEnd/>
            <a:tailEnd/>
          </a:ln>
        </p:spPr>
        <p:txBody>
          <a:bodyPr vert="horz" wrap="square" lIns="93277" tIns="46639" rIns="93277" bIns="46639"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77" tIns="46639" rIns="93277" bIns="466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p:spPr>
        <p:txBody>
          <a:bodyPr vert="horz" wrap="square" lIns="93277" tIns="46639" rIns="93277" bIns="46639" numCol="1" anchor="b" anchorCtr="0" compatLnSpc="1">
            <a:prstTxWarp prst="textNoShape">
              <a:avLst/>
            </a:prstTxWarp>
          </a:bodyPr>
          <a:lstStyle>
            <a:lvl1pPr>
              <a:defRPr sz="1200">
                <a:latin typeface="Arial" charset="0"/>
              </a:defRPr>
            </a:lvl1pPr>
          </a:lstStyle>
          <a:p>
            <a:endParaRPr lang="en-US"/>
          </a:p>
        </p:txBody>
      </p:sp>
      <p:sp>
        <p:nvSpPr>
          <p:cNvPr id="22535"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77" tIns="46639" rIns="93277" bIns="46639" numCol="1" anchor="b" anchorCtr="0" compatLnSpc="1">
            <a:prstTxWarp prst="textNoShape">
              <a:avLst/>
            </a:prstTxWarp>
          </a:bodyPr>
          <a:lstStyle>
            <a:lvl1pPr algn="r">
              <a:defRPr sz="1200">
                <a:latin typeface="Arial" charset="0"/>
              </a:defRPr>
            </a:lvl1pPr>
          </a:lstStyle>
          <a:p>
            <a:fld id="{2F404BE9-D1C7-4D28-A8D0-CDF9C9A1F222}" type="slidenum">
              <a:rPr lang="en-US"/>
              <a:pPr/>
              <a:t>‹#›</a:t>
            </a:fld>
            <a:endParaRPr lang="en-US"/>
          </a:p>
        </p:txBody>
      </p:sp>
    </p:spTree>
    <p:extLst>
      <p:ext uri="{BB962C8B-B14F-4D97-AF65-F5344CB8AC3E}">
        <p14:creationId xmlns:p14="http://schemas.microsoft.com/office/powerpoint/2010/main" val="353748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153669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p:txBody>
          <a:bodyPr/>
          <a:lstStyle/>
          <a:p>
            <a:r>
              <a:rPr lang="en-US" b="1" smtClean="0"/>
              <a:t>Unacceptable Interview Practices</a:t>
            </a:r>
          </a:p>
          <a:p>
            <a:r>
              <a:rPr lang="en-US" smtClean="0"/>
              <a:t>Questions that are designed to directly or indirectly elicit information about a candidate's age, marital status, sexual orientation, </a:t>
            </a:r>
          </a:p>
          <a:p>
            <a:r>
              <a:rPr lang="en-US" smtClean="0"/>
              <a:t>race or ethnicity (including citizenship and national origin), derivation of name, religion affiliation or beliefs, arrest record or physical disabilities </a:t>
            </a:r>
          </a:p>
          <a:p>
            <a:r>
              <a:rPr lang="en-US" smtClean="0"/>
              <a:t>that are not related to the candidate's ability to perform the job are not permitted. </a:t>
            </a:r>
          </a:p>
          <a:p>
            <a:r>
              <a:rPr lang="en-US" smtClean="0"/>
              <a:t>Below are some examples of illegal interview questions: </a:t>
            </a:r>
            <a:endParaRPr lang="en-US" b="1" smtClean="0"/>
          </a:p>
          <a:p>
            <a:r>
              <a:rPr lang="en-US" b="1" smtClean="0"/>
              <a:t>Questions Regarding Your Name:</a:t>
            </a:r>
            <a:r>
              <a:rPr lang="en-US" smtClean="0"/>
              <a:t> </a:t>
            </a:r>
          </a:p>
          <a:p>
            <a:r>
              <a:rPr lang="en-US" smtClean="0"/>
              <a:t>Q. What kind of name is _______? </a:t>
            </a:r>
            <a:br>
              <a:rPr lang="en-US" smtClean="0"/>
            </a:br>
            <a:r>
              <a:rPr lang="en-US" smtClean="0"/>
              <a:t>Q. Why did you change your name? </a:t>
            </a:r>
          </a:p>
          <a:p>
            <a:r>
              <a:rPr lang="en-US" smtClean="0"/>
              <a:t>The above two questions are illegal to ask in an employment interview because they are trying to divulge ancestry or marital status.  </a:t>
            </a:r>
          </a:p>
          <a:p>
            <a:r>
              <a:rPr lang="en-US" smtClean="0"/>
              <a:t>An employer can ask, however, what your current legal name is and whether you ever worked under a different name (to verify employment). </a:t>
            </a:r>
            <a:endParaRPr lang="en-US" b="1" smtClean="0"/>
          </a:p>
          <a:p>
            <a:r>
              <a:rPr lang="en-US" b="1" smtClean="0"/>
              <a:t>Questions Regarding Sex, Marital Status, and Family:</a:t>
            </a:r>
            <a:r>
              <a:rPr lang="en-US" smtClean="0"/>
              <a:t> </a:t>
            </a:r>
          </a:p>
          <a:p>
            <a:r>
              <a:rPr lang="en-US" smtClean="0"/>
              <a:t>Q. Are you married/single/divorced? </a:t>
            </a:r>
            <a:br>
              <a:rPr lang="en-US" smtClean="0"/>
            </a:br>
            <a:r>
              <a:rPr lang="en-US" smtClean="0"/>
              <a:t>Q. Do you have or plan to have children? </a:t>
            </a:r>
            <a:br>
              <a:rPr lang="en-US" smtClean="0"/>
            </a:br>
            <a:r>
              <a:rPr lang="en-US" smtClean="0"/>
              <a:t>Q. What does your spouse do for a living? </a:t>
            </a:r>
            <a:br>
              <a:rPr lang="en-US" smtClean="0"/>
            </a:br>
            <a:r>
              <a:rPr lang="en-US" smtClean="0"/>
              <a:t>Q. Who do you live with? </a:t>
            </a:r>
          </a:p>
          <a:p>
            <a:r>
              <a:rPr lang="en-US" smtClean="0"/>
              <a:t>All of the above questions are illegal. All questions regarding marital status, sexual preferences and family are illegal in interview situations. </a:t>
            </a:r>
          </a:p>
          <a:p>
            <a:r>
              <a:rPr lang="en-US" smtClean="0"/>
              <a:t>An employer may legally ask if you are able and willing to travel as needed for the job or if you are willing to relocate. </a:t>
            </a:r>
            <a:endParaRPr lang="en-US" b="1" smtClean="0"/>
          </a:p>
          <a:p>
            <a:r>
              <a:rPr lang="en-US" b="1" smtClean="0"/>
              <a:t>Questions Regarding Age:</a:t>
            </a:r>
            <a:r>
              <a:rPr lang="en-US" smtClean="0"/>
              <a:t> </a:t>
            </a:r>
          </a:p>
          <a:p>
            <a:r>
              <a:rPr lang="en-US" smtClean="0"/>
              <a:t>Q. How old are you?</a:t>
            </a:r>
            <a:br>
              <a:rPr lang="en-US" smtClean="0"/>
            </a:br>
            <a:r>
              <a:rPr lang="en-US" smtClean="0"/>
              <a:t>Q. When were you born? </a:t>
            </a:r>
          </a:p>
          <a:p>
            <a:r>
              <a:rPr lang="en-US" smtClean="0"/>
              <a:t>An employer cannot legally ask how old you are. They can ask, however, whether or not you are between the ages of 18 and 70, </a:t>
            </a:r>
          </a:p>
          <a:p>
            <a:r>
              <a:rPr lang="en-US" smtClean="0"/>
              <a:t>or whether you are over the age of 18.  Proof of age for insurance purposes may be required after you are hired. </a:t>
            </a:r>
            <a:endParaRPr lang="en-US" b="1" smtClean="0"/>
          </a:p>
          <a:p>
            <a:r>
              <a:rPr lang="en-US" b="1" smtClean="0"/>
              <a:t>Questions Regarding Address/Residency: </a:t>
            </a:r>
            <a:endParaRPr lang="en-US" smtClean="0"/>
          </a:p>
          <a:p>
            <a:r>
              <a:rPr lang="en-US" smtClean="0"/>
              <a:t>Q. Are you a citizen? </a:t>
            </a:r>
            <a:br>
              <a:rPr lang="en-US" smtClean="0"/>
            </a:br>
            <a:r>
              <a:rPr lang="en-US" smtClean="0"/>
              <a:t>Q. Where were you born? </a:t>
            </a:r>
            <a:br>
              <a:rPr lang="en-US" smtClean="0"/>
            </a:br>
            <a:r>
              <a:rPr lang="en-US" smtClean="0"/>
              <a:t>Q. How long have you lived in the United States? </a:t>
            </a:r>
            <a:br>
              <a:rPr lang="en-US" smtClean="0"/>
            </a:br>
            <a:r>
              <a:rPr lang="en-US" smtClean="0"/>
              <a:t>Q. What foreign addresses have you had? </a:t>
            </a:r>
            <a:br>
              <a:rPr lang="en-US" smtClean="0"/>
            </a:br>
            <a:r>
              <a:rPr lang="en-US" smtClean="0"/>
              <a:t>Q. Do you rent or own your home? </a:t>
            </a:r>
          </a:p>
          <a:p>
            <a:r>
              <a:rPr lang="en-US" smtClean="0"/>
              <a:t>All of the above questions are illegal to ask in an interview. Employers may ask whether you are authorized to work in the United States for </a:t>
            </a:r>
          </a:p>
          <a:p>
            <a:r>
              <a:rPr lang="en-US" smtClean="0"/>
              <a:t>other than practical training purposes. Employers may ask if you are hired, if can you provide proof of your eligibility to work in the United States. </a:t>
            </a:r>
          </a:p>
          <a:p>
            <a:r>
              <a:rPr lang="en-US" smtClean="0"/>
              <a:t>"Employers may ask the place and length of your current address. Any inquiry into the place of your birth, or the place of your parents/spouses/</a:t>
            </a:r>
          </a:p>
          <a:p>
            <a:r>
              <a:rPr lang="en-US" smtClean="0"/>
              <a:t>relatives birth is illegal. </a:t>
            </a:r>
            <a:endParaRPr lang="en-US" b="1" smtClean="0"/>
          </a:p>
          <a:p>
            <a:r>
              <a:rPr lang="en-US" b="1" smtClean="0"/>
              <a:t>Questions Regarding Religion:</a:t>
            </a:r>
            <a:r>
              <a:rPr lang="en-US" smtClean="0"/>
              <a:t> </a:t>
            </a:r>
          </a:p>
          <a:p>
            <a:r>
              <a:rPr lang="en-US" smtClean="0"/>
              <a:t>Q. What is your religion? </a:t>
            </a:r>
            <a:br>
              <a:rPr lang="en-US" smtClean="0"/>
            </a:br>
            <a:r>
              <a:rPr lang="en-US" smtClean="0"/>
              <a:t>Q. What religious holidays do you observe? </a:t>
            </a:r>
          </a:p>
          <a:p>
            <a:r>
              <a:rPr lang="en-US" smtClean="0"/>
              <a:t>All questions regarding religion are illegal. </a:t>
            </a:r>
            <a:endParaRPr lang="en-US" b="1" smtClean="0"/>
          </a:p>
          <a:p>
            <a:r>
              <a:rPr lang="en-US" b="1" smtClean="0"/>
              <a:t>Questions Regarding Disabilities:</a:t>
            </a:r>
            <a:r>
              <a:rPr lang="en-US" smtClean="0"/>
              <a:t> </a:t>
            </a:r>
          </a:p>
          <a:p>
            <a:r>
              <a:rPr lang="en-US" smtClean="0"/>
              <a:t>Q. Do you have any handicaps? </a:t>
            </a:r>
            <a:br>
              <a:rPr lang="en-US" smtClean="0"/>
            </a:br>
            <a:r>
              <a:rPr lang="en-US" smtClean="0"/>
              <a:t>Q. Have you had any illnesses or operations? </a:t>
            </a:r>
          </a:p>
          <a:p>
            <a:r>
              <a:rPr lang="en-US" smtClean="0"/>
              <a:t>Questions about physical or mental limitations that are not job-related are illegal.  Employers may ask whether the individual </a:t>
            </a:r>
          </a:p>
          <a:p>
            <a:r>
              <a:rPr lang="en-US" smtClean="0"/>
              <a:t>has a mental or physical disability that would relate to his/her ability to perform the job. And if so, what duties they would be unable to perform. </a:t>
            </a:r>
            <a:endParaRPr lang="en-US" b="1" smtClean="0"/>
          </a:p>
          <a:p>
            <a:r>
              <a:rPr lang="en-US" b="1" smtClean="0"/>
              <a:t>Questions Regarding Arrests/Convictions</a:t>
            </a:r>
            <a:r>
              <a:rPr lang="en-US" smtClean="0"/>
              <a:t>: </a:t>
            </a:r>
          </a:p>
          <a:p>
            <a:r>
              <a:rPr lang="en-US" smtClean="0"/>
              <a:t>Q. Have you ever been arrested? </a:t>
            </a:r>
          </a:p>
          <a:p>
            <a:r>
              <a:rPr lang="en-US" smtClean="0"/>
              <a:t>Arrests without convictions do not indicate guilt. Employers may ask have you ever been convicted of a _______? </a:t>
            </a:r>
            <a:br>
              <a:rPr lang="en-US" smtClean="0"/>
            </a:br>
            <a:r>
              <a:rPr lang="en-US" smtClean="0"/>
              <a:t>(a crime reasonably related to the performance of the job, ex: inquiries about embezzlement convictions if a position requires financial responsibilities.) </a:t>
            </a:r>
          </a:p>
        </p:txBody>
      </p:sp>
    </p:spTree>
    <p:extLst>
      <p:ext uri="{BB962C8B-B14F-4D97-AF65-F5344CB8AC3E}">
        <p14:creationId xmlns:p14="http://schemas.microsoft.com/office/powerpoint/2010/main" val="106021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p:txBody>
          <a:bodyPr/>
          <a:lstStyle/>
          <a:p>
            <a:endParaRPr lang="en-US" sz="1400" smtClean="0"/>
          </a:p>
          <a:p>
            <a:r>
              <a:rPr lang="en-US" sz="1400" smtClean="0"/>
              <a:t>Offer Letters/Employment Agreement/NDA include:</a:t>
            </a:r>
            <a:r>
              <a:rPr lang="en-US" smtClean="0"/>
              <a:t> </a:t>
            </a:r>
          </a:p>
          <a:p>
            <a:r>
              <a:rPr lang="en-US" smtClean="0"/>
              <a:t>Title / position being offered</a:t>
            </a:r>
          </a:p>
          <a:p>
            <a:r>
              <a:rPr lang="en-US" smtClean="0"/>
              <a:t>Duties / job description</a:t>
            </a:r>
          </a:p>
          <a:p>
            <a:r>
              <a:rPr lang="en-US" smtClean="0"/>
              <a:t>Salary*</a:t>
            </a:r>
          </a:p>
          <a:p>
            <a:r>
              <a:rPr lang="en-US" smtClean="0"/>
              <a:t>Vacation </a:t>
            </a:r>
          </a:p>
          <a:p>
            <a:r>
              <a:rPr lang="en-US" smtClean="0"/>
              <a:t>Indication that once prospective employee signs the offer, an employment agreement will be forthcoming</a:t>
            </a:r>
          </a:p>
          <a:p>
            <a:endParaRPr lang="en-US" smtClean="0"/>
          </a:p>
        </p:txBody>
      </p:sp>
    </p:spTree>
    <p:extLst>
      <p:ext uri="{BB962C8B-B14F-4D97-AF65-F5344CB8AC3E}">
        <p14:creationId xmlns:p14="http://schemas.microsoft.com/office/powerpoint/2010/main" val="281247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p:txBody>
          <a:bodyPr/>
          <a:lstStyle/>
          <a:p>
            <a:r>
              <a:rPr lang="en-US" smtClean="0"/>
              <a:t>Illegal Reduction in Overtime Rate. To build up their paychecks, some workers "make deals" with their employers to </a:t>
            </a:r>
          </a:p>
          <a:p>
            <a:r>
              <a:rPr lang="en-US" smtClean="0"/>
              <a:t>work overtime at less than the required time-and-a-half rate. This is illegal, warns Janus. "Employees cannot waive their right to overtime."</a:t>
            </a:r>
          </a:p>
          <a:p>
            <a:endParaRPr lang="en-US" smtClean="0"/>
          </a:p>
          <a:p>
            <a:r>
              <a:rPr lang="en-US" smtClean="0"/>
              <a:t>Incorrect Exempt/Nonexempt Decisions. This is the Department of Labor's current "Issue Du Jour," with huge actions taken against companies that range from Wal-Mart to the corner store. It's imperative that everyone with compensation responsibilities be trained in the requirements of the Fair Labor Standards Act (FLSA) on this issue. And, warns Janus, </a:t>
            </a:r>
          </a:p>
          <a:p>
            <a:r>
              <a:rPr lang="en-US" smtClean="0"/>
              <a:t>"the longer [unlawful overtime exemption] situations exist, the more expensive they become.“</a:t>
            </a:r>
          </a:p>
          <a:p>
            <a:endParaRPr lang="en-US" smtClean="0"/>
          </a:p>
          <a:p>
            <a:endParaRPr lang="en-US" smtClean="0"/>
          </a:p>
        </p:txBody>
      </p:sp>
    </p:spTree>
    <p:extLst>
      <p:ext uri="{BB962C8B-B14F-4D97-AF65-F5344CB8AC3E}">
        <p14:creationId xmlns:p14="http://schemas.microsoft.com/office/powerpoint/2010/main" val="65928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The 20 factors identified by the IRS are as follows:</a:t>
            </a:r>
          </a:p>
          <a:p>
            <a:r>
              <a:rPr lang="en-US" sz="1200" b="0" i="0" u="none" strike="noStrike" kern="1200" baseline="0" dirty="0" smtClean="0">
                <a:solidFill>
                  <a:schemeClr val="tx1"/>
                </a:solidFill>
                <a:latin typeface="Arial" charset="0"/>
                <a:ea typeface="+mn-ea"/>
                <a:cs typeface="Arial" charset="0"/>
              </a:rPr>
              <a:t>1. </a:t>
            </a:r>
            <a:r>
              <a:rPr lang="en-US" sz="1200" b="1" i="0" u="none" strike="noStrike" kern="1200" baseline="0" dirty="0" smtClean="0">
                <a:solidFill>
                  <a:schemeClr val="tx1"/>
                </a:solidFill>
                <a:latin typeface="Arial" charset="0"/>
                <a:ea typeface="+mn-ea"/>
                <a:cs typeface="Arial" charset="0"/>
              </a:rPr>
              <a:t>Instructions: </a:t>
            </a:r>
            <a:r>
              <a:rPr lang="en-US" sz="1200" b="0" i="0" u="none" strike="noStrike" kern="1200" baseline="0" dirty="0" smtClean="0">
                <a:solidFill>
                  <a:schemeClr val="tx1"/>
                </a:solidFill>
                <a:latin typeface="Arial" charset="0"/>
                <a:ea typeface="+mn-ea"/>
                <a:cs typeface="Arial" charset="0"/>
              </a:rPr>
              <a:t>If the person for whom the services are performed has the right to</a:t>
            </a:r>
          </a:p>
          <a:p>
            <a:r>
              <a:rPr lang="en-US" sz="1200" b="0" i="0" u="none" strike="noStrike" kern="1200" baseline="0" dirty="0" smtClean="0">
                <a:solidFill>
                  <a:schemeClr val="tx1"/>
                </a:solidFill>
                <a:latin typeface="Arial" charset="0"/>
                <a:ea typeface="+mn-ea"/>
                <a:cs typeface="Arial" charset="0"/>
              </a:rPr>
              <a:t>require compliance with instructions, this indicates employee status.</a:t>
            </a:r>
          </a:p>
          <a:p>
            <a:r>
              <a:rPr lang="en-US" sz="1200" b="0" i="0" u="none" strike="noStrike" kern="1200" baseline="0" dirty="0" smtClean="0">
                <a:solidFill>
                  <a:schemeClr val="tx1"/>
                </a:solidFill>
                <a:latin typeface="Arial" charset="0"/>
                <a:ea typeface="+mn-ea"/>
                <a:cs typeface="Arial" charset="0"/>
              </a:rPr>
              <a:t>2. </a:t>
            </a:r>
            <a:r>
              <a:rPr lang="en-US" sz="1200" b="1" i="0" u="none" strike="noStrike" kern="1200" baseline="0" dirty="0" smtClean="0">
                <a:solidFill>
                  <a:schemeClr val="tx1"/>
                </a:solidFill>
                <a:latin typeface="Arial" charset="0"/>
                <a:ea typeface="+mn-ea"/>
                <a:cs typeface="Arial" charset="0"/>
              </a:rPr>
              <a:t>Training: </a:t>
            </a:r>
            <a:r>
              <a:rPr lang="en-US" sz="1200" b="0" i="0" u="none" strike="noStrike" kern="1200" baseline="0" dirty="0" smtClean="0">
                <a:solidFill>
                  <a:schemeClr val="tx1"/>
                </a:solidFill>
                <a:latin typeface="Arial" charset="0"/>
                <a:ea typeface="+mn-ea"/>
                <a:cs typeface="Arial" charset="0"/>
              </a:rPr>
              <a:t>Worker training (e.g., by requiring attendance at training sessions)</a:t>
            </a:r>
          </a:p>
          <a:p>
            <a:r>
              <a:rPr lang="en-US" sz="1200" b="0" i="0" u="none" strike="noStrike" kern="1200" baseline="0" dirty="0" smtClean="0">
                <a:solidFill>
                  <a:schemeClr val="tx1"/>
                </a:solidFill>
                <a:latin typeface="Arial" charset="0"/>
                <a:ea typeface="+mn-ea"/>
                <a:cs typeface="Arial" charset="0"/>
              </a:rPr>
              <a:t>indicates that the person for whom services are performed wants the services</a:t>
            </a:r>
          </a:p>
          <a:p>
            <a:r>
              <a:rPr lang="en-US" sz="1200" b="0" i="0" u="none" strike="noStrike" kern="1200" baseline="0" dirty="0" smtClean="0">
                <a:solidFill>
                  <a:schemeClr val="tx1"/>
                </a:solidFill>
                <a:latin typeface="Arial" charset="0"/>
                <a:ea typeface="+mn-ea"/>
                <a:cs typeface="Arial" charset="0"/>
              </a:rPr>
              <a:t>performed in a particular manner (which indicates employee status).</a:t>
            </a:r>
          </a:p>
          <a:p>
            <a:r>
              <a:rPr lang="en-US" sz="1200" b="0" i="0" u="none" strike="noStrike" kern="1200" baseline="0" dirty="0" smtClean="0">
                <a:solidFill>
                  <a:schemeClr val="tx1"/>
                </a:solidFill>
                <a:latin typeface="Arial" charset="0"/>
                <a:ea typeface="+mn-ea"/>
                <a:cs typeface="Arial" charset="0"/>
              </a:rPr>
              <a:t>3. </a:t>
            </a:r>
            <a:r>
              <a:rPr lang="en-US" sz="1200" b="1" i="0" u="none" strike="noStrike" kern="1200" baseline="0" dirty="0" smtClean="0">
                <a:solidFill>
                  <a:schemeClr val="tx1"/>
                </a:solidFill>
                <a:latin typeface="Arial" charset="0"/>
                <a:ea typeface="+mn-ea"/>
                <a:cs typeface="Arial" charset="0"/>
              </a:rPr>
              <a:t>Integration: </a:t>
            </a:r>
            <a:r>
              <a:rPr lang="en-US" sz="1200" b="0" i="0" u="none" strike="noStrike" kern="1200" baseline="0" dirty="0" smtClean="0">
                <a:solidFill>
                  <a:schemeClr val="tx1"/>
                </a:solidFill>
                <a:latin typeface="Arial" charset="0"/>
                <a:ea typeface="+mn-ea"/>
                <a:cs typeface="Arial" charset="0"/>
              </a:rPr>
              <a:t>Integration of the worker’s services into the business operations of the</a:t>
            </a:r>
          </a:p>
          <a:p>
            <a:r>
              <a:rPr lang="en-US" sz="1200" b="0" i="0" u="none" strike="noStrike" kern="1200" baseline="0" dirty="0" smtClean="0">
                <a:solidFill>
                  <a:schemeClr val="tx1"/>
                </a:solidFill>
                <a:latin typeface="Arial" charset="0"/>
                <a:ea typeface="+mn-ea"/>
                <a:cs typeface="Arial" charset="0"/>
              </a:rPr>
              <a:t>person for whom services are performed is an indication of employee status.</a:t>
            </a:r>
          </a:p>
          <a:p>
            <a:r>
              <a:rPr lang="en-US" sz="1200" b="0" i="0" u="none" strike="noStrike" kern="1200" baseline="0" dirty="0" smtClean="0">
                <a:solidFill>
                  <a:schemeClr val="tx1"/>
                </a:solidFill>
                <a:latin typeface="Arial" charset="0"/>
                <a:ea typeface="+mn-ea"/>
                <a:cs typeface="Arial" charset="0"/>
              </a:rPr>
              <a:t>4. </a:t>
            </a:r>
            <a:r>
              <a:rPr lang="en-US" sz="1200" b="1" i="0" u="none" strike="noStrike" kern="1200" baseline="0" dirty="0" smtClean="0">
                <a:solidFill>
                  <a:schemeClr val="tx1"/>
                </a:solidFill>
                <a:latin typeface="Arial" charset="0"/>
                <a:ea typeface="+mn-ea"/>
                <a:cs typeface="Arial" charset="0"/>
              </a:rPr>
              <a:t>Services rendered personally: </a:t>
            </a:r>
            <a:r>
              <a:rPr lang="en-US" sz="1200" b="0" i="0" u="none" strike="noStrike" kern="1200" baseline="0" dirty="0" smtClean="0">
                <a:solidFill>
                  <a:schemeClr val="tx1"/>
                </a:solidFill>
                <a:latin typeface="Arial" charset="0"/>
                <a:ea typeface="+mn-ea"/>
                <a:cs typeface="Arial" charset="0"/>
              </a:rPr>
              <a:t>If the services are required to be performed</a:t>
            </a:r>
          </a:p>
          <a:p>
            <a:r>
              <a:rPr lang="en-US" sz="1200" b="0" i="0" u="none" strike="noStrike" kern="1200" baseline="0" dirty="0" smtClean="0">
                <a:solidFill>
                  <a:schemeClr val="tx1"/>
                </a:solidFill>
                <a:latin typeface="Arial" charset="0"/>
                <a:ea typeface="+mn-ea"/>
                <a:cs typeface="Arial" charset="0"/>
              </a:rPr>
              <a:t>personally, this is an indication that the person for whom services are performed is</a:t>
            </a:r>
          </a:p>
          <a:p>
            <a:r>
              <a:rPr lang="en-US" sz="1200" b="0" i="0" u="none" strike="noStrike" kern="1200" baseline="0" dirty="0" smtClean="0">
                <a:solidFill>
                  <a:schemeClr val="tx1"/>
                </a:solidFill>
                <a:latin typeface="Arial" charset="0"/>
                <a:ea typeface="+mn-ea"/>
                <a:cs typeface="Arial" charset="0"/>
              </a:rPr>
              <a:t>interested in the methods used to accomplish the work (which indicates employee</a:t>
            </a:r>
          </a:p>
          <a:p>
            <a:r>
              <a:rPr lang="en-US" sz="1200" b="0" i="0" u="none" strike="noStrike" kern="1200" baseline="0" dirty="0" smtClean="0">
                <a:solidFill>
                  <a:schemeClr val="tx1"/>
                </a:solidFill>
                <a:latin typeface="Arial" charset="0"/>
                <a:ea typeface="+mn-ea"/>
                <a:cs typeface="Arial" charset="0"/>
              </a:rPr>
              <a:t>status).</a:t>
            </a:r>
          </a:p>
          <a:p>
            <a:r>
              <a:rPr lang="en-US" sz="1200" b="0" i="0" u="none" strike="noStrike" kern="1200" baseline="0" dirty="0" smtClean="0">
                <a:solidFill>
                  <a:schemeClr val="tx1"/>
                </a:solidFill>
                <a:latin typeface="Arial" charset="0"/>
                <a:ea typeface="+mn-ea"/>
                <a:cs typeface="Arial" charset="0"/>
              </a:rPr>
              <a:t>5. </a:t>
            </a:r>
            <a:r>
              <a:rPr lang="en-US" sz="1200" b="1" i="0" u="none" strike="noStrike" kern="1200" baseline="0" dirty="0" smtClean="0">
                <a:solidFill>
                  <a:schemeClr val="tx1"/>
                </a:solidFill>
                <a:latin typeface="Arial" charset="0"/>
                <a:ea typeface="+mn-ea"/>
                <a:cs typeface="Arial" charset="0"/>
              </a:rPr>
              <a:t>Hiring, supervision, and paying assistants: </a:t>
            </a:r>
            <a:r>
              <a:rPr lang="en-US" sz="1200" b="0" i="0" u="none" strike="noStrike" kern="1200" baseline="0" dirty="0" smtClean="0">
                <a:solidFill>
                  <a:schemeClr val="tx1"/>
                </a:solidFill>
                <a:latin typeface="Arial" charset="0"/>
                <a:ea typeface="+mn-ea"/>
                <a:cs typeface="Arial" charset="0"/>
              </a:rPr>
              <a:t>If the person for whom services are</a:t>
            </a:r>
          </a:p>
          <a:p>
            <a:r>
              <a:rPr lang="en-US" sz="1200" b="0" i="0" u="none" strike="noStrike" kern="1200" baseline="0" dirty="0" smtClean="0">
                <a:solidFill>
                  <a:schemeClr val="tx1"/>
                </a:solidFill>
                <a:latin typeface="Arial" charset="0"/>
                <a:ea typeface="+mn-ea"/>
                <a:cs typeface="Arial" charset="0"/>
              </a:rPr>
              <a:t>performed hires, supervises or pays assistants, this generally indicates employee</a:t>
            </a:r>
          </a:p>
          <a:p>
            <a:r>
              <a:rPr lang="en-US" sz="1200" b="0" i="0" u="none" strike="noStrike" kern="1200" baseline="0" dirty="0" smtClean="0">
                <a:solidFill>
                  <a:schemeClr val="tx1"/>
                </a:solidFill>
                <a:latin typeface="Arial" charset="0"/>
                <a:ea typeface="+mn-ea"/>
                <a:cs typeface="Arial" charset="0"/>
              </a:rPr>
              <a:t>3 Treas. Reg. sec. 31.3401(c)-(1)(b).</a:t>
            </a:r>
          </a:p>
          <a:p>
            <a:r>
              <a:rPr lang="en-US" sz="1200" b="0" i="0" u="none" strike="noStrike" kern="1200" baseline="0" dirty="0" smtClean="0">
                <a:solidFill>
                  <a:schemeClr val="tx1"/>
                </a:solidFill>
                <a:latin typeface="Arial" charset="0"/>
                <a:ea typeface="+mn-ea"/>
                <a:cs typeface="Arial" charset="0"/>
              </a:rPr>
              <a:t>4 </a:t>
            </a:r>
            <a:r>
              <a:rPr lang="en-US" sz="1200" b="0" i="1" u="none" strike="noStrike" kern="1200" baseline="0" dirty="0" smtClean="0">
                <a:solidFill>
                  <a:schemeClr val="tx1"/>
                </a:solidFill>
                <a:latin typeface="Arial" charset="0"/>
                <a:ea typeface="+mn-ea"/>
                <a:cs typeface="Arial" charset="0"/>
              </a:rPr>
              <a:t>Id. </a:t>
            </a:r>
            <a:r>
              <a:rPr lang="en-US" sz="1200" b="0" i="0" u="none" strike="noStrike" kern="1200" baseline="0" dirty="0" smtClean="0">
                <a:solidFill>
                  <a:schemeClr val="tx1"/>
                </a:solidFill>
                <a:latin typeface="Arial" charset="0"/>
                <a:ea typeface="+mn-ea"/>
                <a:cs typeface="Arial" charset="0"/>
              </a:rPr>
              <a:t>See also, </a:t>
            </a:r>
            <a:r>
              <a:rPr lang="en-US" sz="1200" b="0" i="1" u="none" strike="noStrike" kern="1200" baseline="0" dirty="0" err="1" smtClean="0">
                <a:solidFill>
                  <a:schemeClr val="tx1"/>
                </a:solidFill>
                <a:latin typeface="Arial" charset="0"/>
                <a:ea typeface="+mn-ea"/>
                <a:cs typeface="Arial" charset="0"/>
              </a:rPr>
              <a:t>Gierek</a:t>
            </a:r>
            <a:r>
              <a:rPr lang="en-US" sz="1200" b="0" i="1" u="none" strike="noStrike" kern="1200" baseline="0" dirty="0" smtClean="0">
                <a:solidFill>
                  <a:schemeClr val="tx1"/>
                </a:solidFill>
                <a:latin typeface="Arial" charset="0"/>
                <a:ea typeface="+mn-ea"/>
                <a:cs typeface="Arial" charset="0"/>
              </a:rPr>
              <a:t> v. Commissioner, </a:t>
            </a:r>
            <a:r>
              <a:rPr lang="en-US" sz="1200" b="0" i="0" u="none" strike="noStrike" kern="1200" baseline="0" dirty="0" smtClean="0">
                <a:solidFill>
                  <a:schemeClr val="tx1"/>
                </a:solidFill>
                <a:latin typeface="Arial" charset="0"/>
                <a:ea typeface="+mn-ea"/>
                <a:cs typeface="Arial" charset="0"/>
              </a:rPr>
              <a:t>66 T.C.M. 1866 (1993) (involving the classification of a</a:t>
            </a:r>
          </a:p>
          <a:p>
            <a:r>
              <a:rPr lang="en-US" sz="1200" b="0" i="0" u="none" strike="noStrike" kern="1200" baseline="0" dirty="0" smtClean="0">
                <a:solidFill>
                  <a:schemeClr val="tx1"/>
                </a:solidFill>
                <a:latin typeface="Arial" charset="0"/>
                <a:ea typeface="+mn-ea"/>
                <a:cs typeface="Arial" charset="0"/>
              </a:rPr>
              <a:t>stockbroker and stating that the key inquiry is whether the brokerage firm had a right to control the</a:t>
            </a:r>
          </a:p>
          <a:p>
            <a:r>
              <a:rPr lang="en-US" sz="1200" b="0" i="0" u="none" strike="noStrike" kern="1200" baseline="0" dirty="0" smtClean="0">
                <a:solidFill>
                  <a:schemeClr val="tx1"/>
                </a:solidFill>
                <a:latin typeface="Arial" charset="0"/>
                <a:ea typeface="+mn-ea"/>
                <a:cs typeface="Arial" charset="0"/>
              </a:rPr>
              <a:t>worker regardless of the extent to which such control was actually exercised). See also, IRS Publication</a:t>
            </a:r>
          </a:p>
          <a:p>
            <a:r>
              <a:rPr lang="en-US" sz="1200" b="0" i="0" u="none" strike="noStrike" kern="1200" baseline="0" dirty="0" smtClean="0">
                <a:solidFill>
                  <a:schemeClr val="tx1"/>
                </a:solidFill>
                <a:latin typeface="Arial" charset="0"/>
                <a:ea typeface="+mn-ea"/>
                <a:cs typeface="Arial" charset="0"/>
              </a:rPr>
              <a:t>1779 (Rev. 1-2005).</a:t>
            </a:r>
          </a:p>
          <a:p>
            <a:r>
              <a:rPr lang="en-US" sz="1200" b="0" i="0" u="none" strike="noStrike" kern="1200" baseline="0" dirty="0" smtClean="0">
                <a:solidFill>
                  <a:schemeClr val="tx1"/>
                </a:solidFill>
                <a:latin typeface="Arial" charset="0"/>
                <a:ea typeface="+mn-ea"/>
                <a:cs typeface="Arial" charset="0"/>
              </a:rPr>
              <a:t>5 Rev. Rul. 87-41, 1987-1 C.B. 296 (providing guidance with respect to section 530 of the</a:t>
            </a:r>
          </a:p>
          <a:p>
            <a:r>
              <a:rPr lang="en-US" sz="1200" b="0" i="0" u="none" strike="noStrike" kern="1200" baseline="0" dirty="0" smtClean="0">
                <a:solidFill>
                  <a:schemeClr val="tx1"/>
                </a:solidFill>
                <a:latin typeface="Arial" charset="0"/>
                <a:ea typeface="+mn-ea"/>
                <a:cs typeface="Arial" charset="0"/>
              </a:rPr>
              <a:t>Revenue Act of 1978).</a:t>
            </a:r>
          </a:p>
          <a:p>
            <a:r>
              <a:rPr lang="en-US" sz="1200" b="0" i="0" u="none" strike="noStrike" kern="1200" baseline="0" dirty="0" smtClean="0">
                <a:solidFill>
                  <a:schemeClr val="tx1"/>
                </a:solidFill>
                <a:latin typeface="Arial" charset="0"/>
                <a:ea typeface="+mn-ea"/>
                <a:cs typeface="Arial" charset="0"/>
              </a:rPr>
              <a:t>4</a:t>
            </a:r>
          </a:p>
          <a:p>
            <a:r>
              <a:rPr lang="en-US" sz="1200" b="0" i="0" u="none" strike="noStrike" kern="1200" baseline="0" dirty="0" smtClean="0">
                <a:solidFill>
                  <a:schemeClr val="tx1"/>
                </a:solidFill>
                <a:latin typeface="Arial" charset="0"/>
                <a:ea typeface="+mn-ea"/>
                <a:cs typeface="Arial" charset="0"/>
              </a:rPr>
              <a:t>status. However, if the worker hires and supervises others under a contract pursuant to</a:t>
            </a:r>
          </a:p>
          <a:p>
            <a:r>
              <a:rPr lang="en-US" sz="1200" b="0" i="0" u="none" strike="noStrike" kern="1200" baseline="0" dirty="0" smtClean="0">
                <a:solidFill>
                  <a:schemeClr val="tx1"/>
                </a:solidFill>
                <a:latin typeface="Arial" charset="0"/>
                <a:ea typeface="+mn-ea"/>
                <a:cs typeface="Arial" charset="0"/>
              </a:rPr>
              <a:t>which the worker agrees to provide material and labor and is only responsible for the</a:t>
            </a:r>
          </a:p>
          <a:p>
            <a:r>
              <a:rPr lang="en-US" sz="1200" b="0" i="0" u="none" strike="noStrike" kern="1200" baseline="0" dirty="0" smtClean="0">
                <a:solidFill>
                  <a:schemeClr val="tx1"/>
                </a:solidFill>
                <a:latin typeface="Arial" charset="0"/>
                <a:ea typeface="+mn-ea"/>
                <a:cs typeface="Arial" charset="0"/>
              </a:rPr>
              <a:t>result, this indicates independent contractor status.</a:t>
            </a:r>
          </a:p>
          <a:p>
            <a:r>
              <a:rPr lang="en-US" sz="1200" b="0" i="0" u="none" strike="noStrike" kern="1200" baseline="0" dirty="0" smtClean="0">
                <a:solidFill>
                  <a:schemeClr val="tx1"/>
                </a:solidFill>
                <a:latin typeface="Arial" charset="0"/>
                <a:ea typeface="+mn-ea"/>
                <a:cs typeface="Arial" charset="0"/>
              </a:rPr>
              <a:t>6. </a:t>
            </a:r>
            <a:r>
              <a:rPr lang="en-US" sz="1200" b="1" i="0" u="none" strike="noStrike" kern="1200" baseline="0" dirty="0" smtClean="0">
                <a:solidFill>
                  <a:schemeClr val="tx1"/>
                </a:solidFill>
                <a:latin typeface="Arial" charset="0"/>
                <a:ea typeface="+mn-ea"/>
                <a:cs typeface="Arial" charset="0"/>
              </a:rPr>
              <a:t>Continuing relationship: </a:t>
            </a:r>
            <a:r>
              <a:rPr lang="en-US" sz="1200" b="0" i="0" u="none" strike="noStrike" kern="1200" baseline="0" dirty="0" smtClean="0">
                <a:solidFill>
                  <a:schemeClr val="tx1"/>
                </a:solidFill>
                <a:latin typeface="Arial" charset="0"/>
                <a:ea typeface="+mn-ea"/>
                <a:cs typeface="Arial" charset="0"/>
              </a:rPr>
              <a:t>A continuing relationship between the worker and the</a:t>
            </a:r>
          </a:p>
          <a:p>
            <a:r>
              <a:rPr lang="en-US" sz="1200" b="0" i="0" u="none" strike="noStrike" kern="1200" baseline="0" dirty="0" smtClean="0">
                <a:solidFill>
                  <a:schemeClr val="tx1"/>
                </a:solidFill>
                <a:latin typeface="Arial" charset="0"/>
                <a:ea typeface="+mn-ea"/>
                <a:cs typeface="Arial" charset="0"/>
              </a:rPr>
              <a:t>person for whom the services are performed indicates employee status.</a:t>
            </a:r>
          </a:p>
          <a:p>
            <a:r>
              <a:rPr lang="en-US" sz="1200" b="0" i="0" u="none" strike="noStrike" kern="1200" baseline="0" dirty="0" smtClean="0">
                <a:solidFill>
                  <a:schemeClr val="tx1"/>
                </a:solidFill>
                <a:latin typeface="Arial" charset="0"/>
                <a:ea typeface="+mn-ea"/>
                <a:cs typeface="Arial" charset="0"/>
              </a:rPr>
              <a:t>7. </a:t>
            </a:r>
            <a:r>
              <a:rPr lang="en-US" sz="1200" b="1" i="0" u="none" strike="noStrike" kern="1200" baseline="0" dirty="0" smtClean="0">
                <a:solidFill>
                  <a:schemeClr val="tx1"/>
                </a:solidFill>
                <a:latin typeface="Arial" charset="0"/>
                <a:ea typeface="+mn-ea"/>
                <a:cs typeface="Arial" charset="0"/>
              </a:rPr>
              <a:t>Set hours of work: </a:t>
            </a:r>
            <a:r>
              <a:rPr lang="en-US" sz="1200" b="0" i="0" u="none" strike="noStrike" kern="1200" baseline="0" dirty="0" smtClean="0">
                <a:solidFill>
                  <a:schemeClr val="tx1"/>
                </a:solidFill>
                <a:latin typeface="Arial" charset="0"/>
                <a:ea typeface="+mn-ea"/>
                <a:cs typeface="Arial" charset="0"/>
              </a:rPr>
              <a:t>The establishment of set hours for the worker indicates employee</a:t>
            </a:r>
          </a:p>
          <a:p>
            <a:r>
              <a:rPr lang="en-US" sz="1200" b="0" i="0" u="none" strike="noStrike" kern="1200" baseline="0" dirty="0" smtClean="0">
                <a:solidFill>
                  <a:schemeClr val="tx1"/>
                </a:solidFill>
                <a:latin typeface="Arial" charset="0"/>
                <a:ea typeface="+mn-ea"/>
                <a:cs typeface="Arial" charset="0"/>
              </a:rPr>
              <a:t>status.</a:t>
            </a:r>
          </a:p>
          <a:p>
            <a:r>
              <a:rPr lang="en-US" sz="1200" b="0" i="0" u="none" strike="noStrike" kern="1200" baseline="0" dirty="0" smtClean="0">
                <a:solidFill>
                  <a:schemeClr val="tx1"/>
                </a:solidFill>
                <a:latin typeface="Arial" charset="0"/>
                <a:ea typeface="+mn-ea"/>
                <a:cs typeface="Arial" charset="0"/>
              </a:rPr>
              <a:t>8. </a:t>
            </a:r>
            <a:r>
              <a:rPr lang="en-US" sz="1200" b="1" i="0" u="none" strike="noStrike" kern="1200" baseline="0" dirty="0" smtClean="0">
                <a:solidFill>
                  <a:schemeClr val="tx1"/>
                </a:solidFill>
                <a:latin typeface="Arial" charset="0"/>
                <a:ea typeface="+mn-ea"/>
                <a:cs typeface="Arial" charset="0"/>
              </a:rPr>
              <a:t>Full time required: </a:t>
            </a:r>
            <a:r>
              <a:rPr lang="en-US" sz="1200" b="0" i="0" u="none" strike="noStrike" kern="1200" baseline="0" dirty="0" smtClean="0">
                <a:solidFill>
                  <a:schemeClr val="tx1"/>
                </a:solidFill>
                <a:latin typeface="Arial" charset="0"/>
                <a:ea typeface="+mn-ea"/>
                <a:cs typeface="Arial" charset="0"/>
              </a:rPr>
              <a:t>If the worker must devote substantially full time to the business</a:t>
            </a:r>
          </a:p>
          <a:p>
            <a:r>
              <a:rPr lang="en-US" sz="1200" b="0" i="0" u="none" strike="noStrike" kern="1200" baseline="0" dirty="0" smtClean="0">
                <a:solidFill>
                  <a:schemeClr val="tx1"/>
                </a:solidFill>
                <a:latin typeface="Arial" charset="0"/>
                <a:ea typeface="+mn-ea"/>
                <a:cs typeface="Arial" charset="0"/>
              </a:rPr>
              <a:t>of the person for whom services are performed, this indicates employee status. An</a:t>
            </a:r>
          </a:p>
          <a:p>
            <a:r>
              <a:rPr lang="en-US" sz="1200" b="0" i="0" u="none" strike="noStrike" kern="1200" baseline="0" dirty="0" smtClean="0">
                <a:solidFill>
                  <a:schemeClr val="tx1"/>
                </a:solidFill>
                <a:latin typeface="Arial" charset="0"/>
                <a:ea typeface="+mn-ea"/>
                <a:cs typeface="Arial" charset="0"/>
              </a:rPr>
              <a:t>independent contractor is free to work when and for whom he or she chooses.</a:t>
            </a:r>
          </a:p>
          <a:p>
            <a:r>
              <a:rPr lang="en-US" sz="1200" b="0" i="0" u="none" strike="noStrike" kern="1200" baseline="0" dirty="0" smtClean="0">
                <a:solidFill>
                  <a:schemeClr val="tx1"/>
                </a:solidFill>
                <a:latin typeface="Arial" charset="0"/>
                <a:ea typeface="+mn-ea"/>
                <a:cs typeface="Arial" charset="0"/>
              </a:rPr>
              <a:t>9. </a:t>
            </a:r>
            <a:r>
              <a:rPr lang="en-US" sz="1200" b="1" i="0" u="none" strike="noStrike" kern="1200" baseline="0" dirty="0" smtClean="0">
                <a:solidFill>
                  <a:schemeClr val="tx1"/>
                </a:solidFill>
                <a:latin typeface="Arial" charset="0"/>
                <a:ea typeface="+mn-ea"/>
                <a:cs typeface="Arial" charset="0"/>
              </a:rPr>
              <a:t>Doing work on employer’s premises: </a:t>
            </a:r>
            <a:r>
              <a:rPr lang="en-US" sz="1200" b="0" i="0" u="none" strike="noStrike" kern="1200" baseline="0" dirty="0" smtClean="0">
                <a:solidFill>
                  <a:schemeClr val="tx1"/>
                </a:solidFill>
                <a:latin typeface="Arial" charset="0"/>
                <a:ea typeface="+mn-ea"/>
                <a:cs typeface="Arial" charset="0"/>
              </a:rPr>
              <a:t>If the work is performed on the premises of</a:t>
            </a:r>
          </a:p>
          <a:p>
            <a:r>
              <a:rPr lang="en-US" sz="1200" b="0" i="0" u="none" strike="noStrike" kern="1200" baseline="0" dirty="0" smtClean="0">
                <a:solidFill>
                  <a:schemeClr val="tx1"/>
                </a:solidFill>
                <a:latin typeface="Arial" charset="0"/>
                <a:ea typeface="+mn-ea"/>
                <a:cs typeface="Arial" charset="0"/>
              </a:rPr>
              <a:t>the person for whom the services are performed, this indicates employee status,</a:t>
            </a:r>
          </a:p>
          <a:p>
            <a:r>
              <a:rPr lang="en-US" sz="1200" b="0" i="0" u="none" strike="noStrike" kern="1200" baseline="0" dirty="0" smtClean="0">
                <a:solidFill>
                  <a:schemeClr val="tx1"/>
                </a:solidFill>
                <a:latin typeface="Arial" charset="0"/>
                <a:ea typeface="+mn-ea"/>
                <a:cs typeface="Arial" charset="0"/>
              </a:rPr>
              <a:t>especially if the work could be done elsewhere.</a:t>
            </a:r>
          </a:p>
          <a:p>
            <a:r>
              <a:rPr lang="en-US" sz="1200" b="0" i="0" u="none" strike="noStrike" kern="1200" baseline="0" dirty="0" smtClean="0">
                <a:solidFill>
                  <a:schemeClr val="tx1"/>
                </a:solidFill>
                <a:latin typeface="Arial" charset="0"/>
                <a:ea typeface="+mn-ea"/>
                <a:cs typeface="Arial" charset="0"/>
              </a:rPr>
              <a:t>10. </a:t>
            </a:r>
            <a:r>
              <a:rPr lang="en-US" sz="1200" b="1" i="0" u="none" strike="noStrike" kern="1200" baseline="0" dirty="0" smtClean="0">
                <a:solidFill>
                  <a:schemeClr val="tx1"/>
                </a:solidFill>
                <a:latin typeface="Arial" charset="0"/>
                <a:ea typeface="+mn-ea"/>
                <a:cs typeface="Arial" charset="0"/>
              </a:rPr>
              <a:t>Order or sequence test: </a:t>
            </a:r>
            <a:r>
              <a:rPr lang="en-US" sz="1200" b="0" i="0" u="none" strike="noStrike" kern="1200" baseline="0" dirty="0" smtClean="0">
                <a:solidFill>
                  <a:schemeClr val="tx1"/>
                </a:solidFill>
                <a:latin typeface="Arial" charset="0"/>
                <a:ea typeface="+mn-ea"/>
                <a:cs typeface="Arial" charset="0"/>
              </a:rPr>
              <a:t>If a worker must perform services in the order or sequence</a:t>
            </a:r>
          </a:p>
          <a:p>
            <a:r>
              <a:rPr lang="en-US" sz="1200" b="0" i="0" u="none" strike="noStrike" kern="1200" baseline="0" dirty="0" smtClean="0">
                <a:solidFill>
                  <a:schemeClr val="tx1"/>
                </a:solidFill>
                <a:latin typeface="Arial" charset="0"/>
                <a:ea typeface="+mn-ea"/>
                <a:cs typeface="Arial" charset="0"/>
              </a:rPr>
              <a:t>set by the person for whom services are performed, that shows the worker is not free</a:t>
            </a:r>
          </a:p>
          <a:p>
            <a:r>
              <a:rPr lang="en-US" sz="1200" b="0" i="0" u="none" strike="noStrike" kern="1200" baseline="0" dirty="0" smtClean="0">
                <a:solidFill>
                  <a:schemeClr val="tx1"/>
                </a:solidFill>
                <a:latin typeface="Arial" charset="0"/>
                <a:ea typeface="+mn-ea"/>
                <a:cs typeface="Arial" charset="0"/>
              </a:rPr>
              <a:t>to follow his or her own pattern of work, and indicates employee status.</a:t>
            </a:r>
          </a:p>
          <a:p>
            <a:r>
              <a:rPr lang="en-US" sz="1200" b="0" i="0" u="none" strike="noStrike" kern="1200" baseline="0" dirty="0" smtClean="0">
                <a:solidFill>
                  <a:schemeClr val="tx1"/>
                </a:solidFill>
                <a:latin typeface="Arial" charset="0"/>
                <a:ea typeface="+mn-ea"/>
                <a:cs typeface="Arial" charset="0"/>
              </a:rPr>
              <a:t>11. </a:t>
            </a:r>
            <a:r>
              <a:rPr lang="en-US" sz="1200" b="1" i="0" u="none" strike="noStrike" kern="1200" baseline="0" dirty="0" smtClean="0">
                <a:solidFill>
                  <a:schemeClr val="tx1"/>
                </a:solidFill>
                <a:latin typeface="Arial" charset="0"/>
                <a:ea typeface="+mn-ea"/>
                <a:cs typeface="Arial" charset="0"/>
              </a:rPr>
              <a:t>Oral or written reports: </a:t>
            </a:r>
            <a:r>
              <a:rPr lang="en-US" sz="1200" b="0" i="0" u="none" strike="noStrike" kern="1200" baseline="0" dirty="0" smtClean="0">
                <a:solidFill>
                  <a:schemeClr val="tx1"/>
                </a:solidFill>
                <a:latin typeface="Arial" charset="0"/>
                <a:ea typeface="+mn-ea"/>
                <a:cs typeface="Arial" charset="0"/>
              </a:rPr>
              <a:t>A requirement that the worker submit regular reports</a:t>
            </a:r>
          </a:p>
          <a:p>
            <a:r>
              <a:rPr lang="en-US" sz="1200" b="0" i="0" u="none" strike="noStrike" kern="1200" baseline="0" dirty="0" smtClean="0">
                <a:solidFill>
                  <a:schemeClr val="tx1"/>
                </a:solidFill>
                <a:latin typeface="Arial" charset="0"/>
                <a:ea typeface="+mn-ea"/>
                <a:cs typeface="Arial" charset="0"/>
              </a:rPr>
              <a:t>indicates employee status.</a:t>
            </a:r>
          </a:p>
          <a:p>
            <a:r>
              <a:rPr lang="en-US" sz="1200" b="0" i="0" u="none" strike="noStrike" kern="1200" baseline="0" dirty="0" smtClean="0">
                <a:solidFill>
                  <a:schemeClr val="tx1"/>
                </a:solidFill>
                <a:latin typeface="Arial" charset="0"/>
                <a:ea typeface="+mn-ea"/>
                <a:cs typeface="Arial" charset="0"/>
              </a:rPr>
              <a:t>12. </a:t>
            </a:r>
            <a:r>
              <a:rPr lang="en-US" sz="1200" b="1" i="0" u="none" strike="noStrike" kern="1200" baseline="0" dirty="0" smtClean="0">
                <a:solidFill>
                  <a:schemeClr val="tx1"/>
                </a:solidFill>
                <a:latin typeface="Arial" charset="0"/>
                <a:ea typeface="+mn-ea"/>
                <a:cs typeface="Arial" charset="0"/>
              </a:rPr>
              <a:t>Payment by the hour, week, or month: </a:t>
            </a:r>
            <a:r>
              <a:rPr lang="en-US" sz="1200" b="0" i="0" u="none" strike="noStrike" kern="1200" baseline="0" dirty="0" smtClean="0">
                <a:solidFill>
                  <a:schemeClr val="tx1"/>
                </a:solidFill>
                <a:latin typeface="Arial" charset="0"/>
                <a:ea typeface="+mn-ea"/>
                <a:cs typeface="Arial" charset="0"/>
              </a:rPr>
              <a:t>Payment by the hour, week, or month</a:t>
            </a:r>
          </a:p>
          <a:p>
            <a:r>
              <a:rPr lang="en-US" sz="1200" b="0" i="0" u="none" strike="noStrike" kern="1200" baseline="0" dirty="0" smtClean="0">
                <a:solidFill>
                  <a:schemeClr val="tx1"/>
                </a:solidFill>
                <a:latin typeface="Arial" charset="0"/>
                <a:ea typeface="+mn-ea"/>
                <a:cs typeface="Arial" charset="0"/>
              </a:rPr>
              <a:t>generally points to employment status; payment by the job or a commission indicates</a:t>
            </a:r>
          </a:p>
          <a:p>
            <a:r>
              <a:rPr lang="en-US" sz="1200" b="0" i="0" u="none" strike="noStrike" kern="1200" baseline="0" dirty="0" smtClean="0">
                <a:solidFill>
                  <a:schemeClr val="tx1"/>
                </a:solidFill>
                <a:latin typeface="Arial" charset="0"/>
                <a:ea typeface="+mn-ea"/>
                <a:cs typeface="Arial" charset="0"/>
              </a:rPr>
              <a:t>independent contractor status.</a:t>
            </a:r>
          </a:p>
          <a:p>
            <a:r>
              <a:rPr lang="en-US" sz="1200" b="0" i="0" u="none" strike="noStrike" kern="1200" baseline="0" dirty="0" smtClean="0">
                <a:solidFill>
                  <a:schemeClr val="tx1"/>
                </a:solidFill>
                <a:latin typeface="Arial" charset="0"/>
                <a:ea typeface="+mn-ea"/>
                <a:cs typeface="Arial" charset="0"/>
              </a:rPr>
              <a:t>13. </a:t>
            </a:r>
            <a:r>
              <a:rPr lang="en-US" sz="1200" b="1" i="0" u="none" strike="noStrike" kern="1200" baseline="0" dirty="0" smtClean="0">
                <a:solidFill>
                  <a:schemeClr val="tx1"/>
                </a:solidFill>
                <a:latin typeface="Arial" charset="0"/>
                <a:ea typeface="+mn-ea"/>
                <a:cs typeface="Arial" charset="0"/>
              </a:rPr>
              <a:t>Payment of business and/or traveling expenses. </a:t>
            </a:r>
            <a:r>
              <a:rPr lang="en-US" sz="1200" b="0" i="0" u="none" strike="noStrike" kern="1200" baseline="0" dirty="0" smtClean="0">
                <a:solidFill>
                  <a:schemeClr val="tx1"/>
                </a:solidFill>
                <a:latin typeface="Arial" charset="0"/>
                <a:ea typeface="+mn-ea"/>
                <a:cs typeface="Arial" charset="0"/>
              </a:rPr>
              <a:t>If the person for whom the</a:t>
            </a:r>
          </a:p>
          <a:p>
            <a:r>
              <a:rPr lang="en-US" sz="1200" b="0" i="0" u="none" strike="noStrike" kern="1200" baseline="0" dirty="0" smtClean="0">
                <a:solidFill>
                  <a:schemeClr val="tx1"/>
                </a:solidFill>
                <a:latin typeface="Arial" charset="0"/>
                <a:ea typeface="+mn-ea"/>
                <a:cs typeface="Arial" charset="0"/>
              </a:rPr>
              <a:t>services are performed pays expenses, this indicates employee status. An employer, to</a:t>
            </a:r>
          </a:p>
          <a:p>
            <a:r>
              <a:rPr lang="en-US" sz="1200" b="0" i="0" u="none" strike="noStrike" kern="1200" baseline="0" dirty="0" smtClean="0">
                <a:solidFill>
                  <a:schemeClr val="tx1"/>
                </a:solidFill>
                <a:latin typeface="Arial" charset="0"/>
                <a:ea typeface="+mn-ea"/>
                <a:cs typeface="Arial" charset="0"/>
              </a:rPr>
              <a:t>control expenses, generally retains the right to direct the worker.</a:t>
            </a:r>
          </a:p>
          <a:p>
            <a:r>
              <a:rPr lang="en-US" sz="1200" b="0" i="0" u="none" strike="noStrike" kern="1200" baseline="0" dirty="0" smtClean="0">
                <a:solidFill>
                  <a:schemeClr val="tx1"/>
                </a:solidFill>
                <a:latin typeface="Arial" charset="0"/>
                <a:ea typeface="+mn-ea"/>
                <a:cs typeface="Arial" charset="0"/>
              </a:rPr>
              <a:t>14. </a:t>
            </a:r>
            <a:r>
              <a:rPr lang="en-US" sz="1200" b="1" i="0" u="none" strike="noStrike" kern="1200" baseline="0" dirty="0" smtClean="0">
                <a:solidFill>
                  <a:schemeClr val="tx1"/>
                </a:solidFill>
                <a:latin typeface="Arial" charset="0"/>
                <a:ea typeface="+mn-ea"/>
                <a:cs typeface="Arial" charset="0"/>
              </a:rPr>
              <a:t>Furnishing tools and materials: </a:t>
            </a:r>
            <a:r>
              <a:rPr lang="en-US" sz="1200" b="0" i="0" u="none" strike="noStrike" kern="1200" baseline="0" dirty="0" smtClean="0">
                <a:solidFill>
                  <a:schemeClr val="tx1"/>
                </a:solidFill>
                <a:latin typeface="Arial" charset="0"/>
                <a:ea typeface="+mn-ea"/>
                <a:cs typeface="Arial" charset="0"/>
              </a:rPr>
              <a:t>The provision of significant tools and materials to</a:t>
            </a:r>
          </a:p>
          <a:p>
            <a:r>
              <a:rPr lang="en-US" sz="1200" b="0" i="0" u="none" strike="noStrike" kern="1200" baseline="0" dirty="0" smtClean="0">
                <a:solidFill>
                  <a:schemeClr val="tx1"/>
                </a:solidFill>
                <a:latin typeface="Arial" charset="0"/>
                <a:ea typeface="+mn-ea"/>
                <a:cs typeface="Arial" charset="0"/>
              </a:rPr>
              <a:t>the worker indicates employee status.</a:t>
            </a:r>
          </a:p>
          <a:p>
            <a:r>
              <a:rPr lang="en-US" sz="1200" b="0" i="0" u="none" strike="noStrike" kern="1200" baseline="0" dirty="0" smtClean="0">
                <a:solidFill>
                  <a:schemeClr val="tx1"/>
                </a:solidFill>
                <a:latin typeface="Arial" charset="0"/>
                <a:ea typeface="+mn-ea"/>
                <a:cs typeface="Arial" charset="0"/>
              </a:rPr>
              <a:t>15. </a:t>
            </a:r>
            <a:r>
              <a:rPr lang="en-US" sz="1200" b="1" i="0" u="none" strike="noStrike" kern="1200" baseline="0" dirty="0" smtClean="0">
                <a:solidFill>
                  <a:schemeClr val="tx1"/>
                </a:solidFill>
                <a:latin typeface="Arial" charset="0"/>
                <a:ea typeface="+mn-ea"/>
                <a:cs typeface="Arial" charset="0"/>
              </a:rPr>
              <a:t>Significant investment: </a:t>
            </a:r>
            <a:r>
              <a:rPr lang="en-US" sz="1200" b="0" i="0" u="none" strike="noStrike" kern="1200" baseline="0" dirty="0" smtClean="0">
                <a:solidFill>
                  <a:schemeClr val="tx1"/>
                </a:solidFill>
                <a:latin typeface="Arial" charset="0"/>
                <a:ea typeface="+mn-ea"/>
                <a:cs typeface="Arial" charset="0"/>
              </a:rPr>
              <a:t>Investment in facilities used by the worker indicates</a:t>
            </a:r>
          </a:p>
          <a:p>
            <a:r>
              <a:rPr lang="en-US" sz="1200" b="0" i="0" u="none" strike="noStrike" kern="1200" baseline="0" dirty="0" smtClean="0">
                <a:solidFill>
                  <a:schemeClr val="tx1"/>
                </a:solidFill>
                <a:latin typeface="Arial" charset="0"/>
                <a:ea typeface="+mn-ea"/>
                <a:cs typeface="Arial" charset="0"/>
              </a:rPr>
              <a:t>independent contractor status.</a:t>
            </a:r>
          </a:p>
          <a:p>
            <a:r>
              <a:rPr lang="en-US" sz="1200" b="0" i="0" u="none" strike="noStrike" kern="1200" baseline="0" dirty="0" smtClean="0">
                <a:solidFill>
                  <a:schemeClr val="tx1"/>
                </a:solidFill>
                <a:latin typeface="Arial" charset="0"/>
                <a:ea typeface="+mn-ea"/>
                <a:cs typeface="Arial" charset="0"/>
              </a:rPr>
              <a:t>16. </a:t>
            </a:r>
            <a:r>
              <a:rPr lang="en-US" sz="1200" b="1" i="0" u="none" strike="noStrike" kern="1200" baseline="0" dirty="0" smtClean="0">
                <a:solidFill>
                  <a:schemeClr val="tx1"/>
                </a:solidFill>
                <a:latin typeface="Arial" charset="0"/>
                <a:ea typeface="+mn-ea"/>
                <a:cs typeface="Arial" charset="0"/>
              </a:rPr>
              <a:t>Realization of profit or loss: </a:t>
            </a:r>
            <a:r>
              <a:rPr lang="en-US" sz="1200" b="0" i="0" u="none" strike="noStrike" kern="1200" baseline="0" dirty="0" smtClean="0">
                <a:solidFill>
                  <a:schemeClr val="tx1"/>
                </a:solidFill>
                <a:latin typeface="Arial" charset="0"/>
                <a:ea typeface="+mn-ea"/>
                <a:cs typeface="Arial" charset="0"/>
              </a:rPr>
              <a:t>A worker who can realize a profit or suffer a loss as a</a:t>
            </a:r>
          </a:p>
          <a:p>
            <a:r>
              <a:rPr lang="en-US" sz="1200" b="0" i="0" u="none" strike="noStrike" kern="1200" baseline="0" dirty="0" smtClean="0">
                <a:solidFill>
                  <a:schemeClr val="tx1"/>
                </a:solidFill>
                <a:latin typeface="Arial" charset="0"/>
                <a:ea typeface="+mn-ea"/>
                <a:cs typeface="Arial" charset="0"/>
              </a:rPr>
              <a:t>result of the services (in addition to profit or loss ordinarily realized by employees) is</a:t>
            </a:r>
          </a:p>
          <a:p>
            <a:r>
              <a:rPr lang="en-US" sz="1200" b="0" i="0" u="none" strike="noStrike" kern="1200" baseline="0" dirty="0" smtClean="0">
                <a:solidFill>
                  <a:schemeClr val="tx1"/>
                </a:solidFill>
                <a:latin typeface="Arial" charset="0"/>
                <a:ea typeface="+mn-ea"/>
                <a:cs typeface="Arial" charset="0"/>
              </a:rPr>
              <a:t>generally an independent contractor.</a:t>
            </a:r>
          </a:p>
          <a:p>
            <a:r>
              <a:rPr lang="en-US" sz="1200" b="0" i="0" u="none" strike="noStrike" kern="1200" baseline="0" dirty="0" smtClean="0">
                <a:solidFill>
                  <a:schemeClr val="tx1"/>
                </a:solidFill>
                <a:latin typeface="Arial" charset="0"/>
                <a:ea typeface="+mn-ea"/>
                <a:cs typeface="Arial" charset="0"/>
              </a:rPr>
              <a:t>17. </a:t>
            </a:r>
            <a:r>
              <a:rPr lang="en-US" sz="1200" b="1" i="0" u="none" strike="noStrike" kern="1200" baseline="0" dirty="0" smtClean="0">
                <a:solidFill>
                  <a:schemeClr val="tx1"/>
                </a:solidFill>
                <a:latin typeface="Arial" charset="0"/>
                <a:ea typeface="+mn-ea"/>
                <a:cs typeface="Arial" charset="0"/>
              </a:rPr>
              <a:t>Working for more than one firm at a time: </a:t>
            </a:r>
            <a:r>
              <a:rPr lang="en-US" sz="1200" b="0" i="0" u="none" strike="noStrike" kern="1200" baseline="0" dirty="0" smtClean="0">
                <a:solidFill>
                  <a:schemeClr val="tx1"/>
                </a:solidFill>
                <a:latin typeface="Arial" charset="0"/>
                <a:ea typeface="+mn-ea"/>
                <a:cs typeface="Arial" charset="0"/>
              </a:rPr>
              <a:t>If a worker performs more than de</a:t>
            </a:r>
          </a:p>
          <a:p>
            <a:r>
              <a:rPr lang="en-US" sz="1200" b="0" i="0" u="none" strike="noStrike" kern="1200" baseline="0" dirty="0" err="1" smtClean="0">
                <a:solidFill>
                  <a:schemeClr val="tx1"/>
                </a:solidFill>
                <a:latin typeface="Arial" charset="0"/>
                <a:ea typeface="+mn-ea"/>
                <a:cs typeface="Arial" charset="0"/>
              </a:rPr>
              <a:t>minimis</a:t>
            </a:r>
            <a:r>
              <a:rPr lang="en-US" sz="1200" b="0" i="0" u="none" strike="noStrike" kern="1200" baseline="0" dirty="0" smtClean="0">
                <a:solidFill>
                  <a:schemeClr val="tx1"/>
                </a:solidFill>
                <a:latin typeface="Arial" charset="0"/>
                <a:ea typeface="+mn-ea"/>
                <a:cs typeface="Arial" charset="0"/>
              </a:rPr>
              <a:t> services for multiple firms at the same time, that generally indicates</a:t>
            </a:r>
          </a:p>
          <a:p>
            <a:r>
              <a:rPr lang="en-US" sz="1200" b="0" i="0" u="none" strike="noStrike" kern="1200" baseline="0" dirty="0" smtClean="0">
                <a:solidFill>
                  <a:schemeClr val="tx1"/>
                </a:solidFill>
                <a:latin typeface="Arial" charset="0"/>
                <a:ea typeface="+mn-ea"/>
                <a:cs typeface="Arial" charset="0"/>
              </a:rPr>
              <a:t>independent contractor status.</a:t>
            </a:r>
          </a:p>
          <a:p>
            <a:r>
              <a:rPr lang="en-US" sz="1200" b="0" i="0" u="none" strike="noStrike" kern="1200" baseline="0" dirty="0" smtClean="0">
                <a:solidFill>
                  <a:schemeClr val="tx1"/>
                </a:solidFill>
                <a:latin typeface="Arial" charset="0"/>
                <a:ea typeface="+mn-ea"/>
                <a:cs typeface="Arial" charset="0"/>
              </a:rPr>
              <a:t>18. </a:t>
            </a:r>
            <a:r>
              <a:rPr lang="en-US" sz="1200" b="1" i="0" u="none" strike="noStrike" kern="1200" baseline="0" dirty="0" smtClean="0">
                <a:solidFill>
                  <a:schemeClr val="tx1"/>
                </a:solidFill>
                <a:latin typeface="Arial" charset="0"/>
                <a:ea typeface="+mn-ea"/>
                <a:cs typeface="Arial" charset="0"/>
              </a:rPr>
              <a:t>Making service available to the general public: </a:t>
            </a:r>
            <a:r>
              <a:rPr lang="en-US" sz="1200" b="0" i="0" u="none" strike="noStrike" kern="1200" baseline="0" dirty="0" smtClean="0">
                <a:solidFill>
                  <a:schemeClr val="tx1"/>
                </a:solidFill>
                <a:latin typeface="Arial" charset="0"/>
                <a:ea typeface="+mn-ea"/>
                <a:cs typeface="Arial" charset="0"/>
              </a:rPr>
              <a:t>If a worker makes his or her</a:t>
            </a:r>
          </a:p>
          <a:p>
            <a:r>
              <a:rPr lang="en-US" sz="1200" b="0" i="0" u="none" strike="noStrike" kern="1200" baseline="0" dirty="0" smtClean="0">
                <a:solidFill>
                  <a:schemeClr val="tx1"/>
                </a:solidFill>
                <a:latin typeface="Arial" charset="0"/>
                <a:ea typeface="+mn-ea"/>
                <a:cs typeface="Arial" charset="0"/>
              </a:rPr>
              <a:t>services available to the public on a regular and consistent basis, that indicates</a:t>
            </a:r>
          </a:p>
          <a:p>
            <a:r>
              <a:rPr lang="en-US" sz="1200" b="0" i="0" u="none" strike="noStrike" kern="1200" baseline="0" dirty="0" smtClean="0">
                <a:solidFill>
                  <a:schemeClr val="tx1"/>
                </a:solidFill>
                <a:latin typeface="Arial" charset="0"/>
                <a:ea typeface="+mn-ea"/>
                <a:cs typeface="Arial" charset="0"/>
              </a:rPr>
              <a:t>independent contractor status.</a:t>
            </a:r>
          </a:p>
          <a:p>
            <a:r>
              <a:rPr lang="en-US" sz="1200" b="0" i="0" u="none" strike="noStrike" kern="1200" baseline="0" dirty="0" smtClean="0">
                <a:solidFill>
                  <a:schemeClr val="tx1"/>
                </a:solidFill>
                <a:latin typeface="Arial" charset="0"/>
                <a:ea typeface="+mn-ea"/>
                <a:cs typeface="Arial" charset="0"/>
              </a:rPr>
              <a:t>19. </a:t>
            </a:r>
            <a:r>
              <a:rPr lang="en-US" sz="1200" b="1" i="0" u="none" strike="noStrike" kern="1200" baseline="0" dirty="0" smtClean="0">
                <a:solidFill>
                  <a:schemeClr val="tx1"/>
                </a:solidFill>
                <a:latin typeface="Arial" charset="0"/>
                <a:ea typeface="+mn-ea"/>
                <a:cs typeface="Arial" charset="0"/>
              </a:rPr>
              <a:t>Right to discharge: </a:t>
            </a:r>
            <a:r>
              <a:rPr lang="en-US" sz="1200" b="0" i="0" u="none" strike="noStrike" kern="1200" baseline="0" dirty="0" smtClean="0">
                <a:solidFill>
                  <a:schemeClr val="tx1"/>
                </a:solidFill>
                <a:latin typeface="Arial" charset="0"/>
                <a:ea typeface="+mn-ea"/>
                <a:cs typeface="Arial" charset="0"/>
              </a:rPr>
              <a:t>The right to discharge a worker is a factor indicating that the</a:t>
            </a:r>
          </a:p>
          <a:p>
            <a:r>
              <a:rPr lang="en-US" sz="1200" b="0" i="0" u="none" strike="noStrike" kern="1200" baseline="0" dirty="0" smtClean="0">
                <a:solidFill>
                  <a:schemeClr val="tx1"/>
                </a:solidFill>
                <a:latin typeface="Arial" charset="0"/>
                <a:ea typeface="+mn-ea"/>
                <a:cs typeface="Arial" charset="0"/>
              </a:rPr>
              <a:t>worker is an employee.</a:t>
            </a:r>
          </a:p>
          <a:p>
            <a:r>
              <a:rPr lang="en-US" sz="1200" b="0" i="0" u="none" strike="noStrike" kern="1200" baseline="0" dirty="0" smtClean="0">
                <a:solidFill>
                  <a:schemeClr val="tx1"/>
                </a:solidFill>
                <a:latin typeface="Arial" charset="0"/>
                <a:ea typeface="+mn-ea"/>
                <a:cs typeface="Arial" charset="0"/>
              </a:rPr>
              <a:t>20. </a:t>
            </a:r>
            <a:r>
              <a:rPr lang="en-US" sz="1200" b="1" i="0" u="none" strike="noStrike" kern="1200" baseline="0" dirty="0" smtClean="0">
                <a:solidFill>
                  <a:schemeClr val="tx1"/>
                </a:solidFill>
                <a:latin typeface="Arial" charset="0"/>
                <a:ea typeface="+mn-ea"/>
                <a:cs typeface="Arial" charset="0"/>
              </a:rPr>
              <a:t>Right to terminate: </a:t>
            </a:r>
            <a:r>
              <a:rPr lang="en-US" sz="1200" b="0" i="0" u="none" strike="noStrike" kern="1200" baseline="0" dirty="0" smtClean="0">
                <a:solidFill>
                  <a:schemeClr val="tx1"/>
                </a:solidFill>
                <a:latin typeface="Arial" charset="0"/>
                <a:ea typeface="+mn-ea"/>
                <a:cs typeface="Arial" charset="0"/>
              </a:rPr>
              <a:t>If a worker has the right to terminate the relationship with the</a:t>
            </a:r>
          </a:p>
          <a:p>
            <a:r>
              <a:rPr lang="en-US" sz="1200" b="0" i="0" u="none" strike="noStrike" kern="1200" baseline="0" dirty="0" smtClean="0">
                <a:solidFill>
                  <a:schemeClr val="tx1"/>
                </a:solidFill>
                <a:latin typeface="Arial" charset="0"/>
                <a:ea typeface="+mn-ea"/>
                <a:cs typeface="Arial" charset="0"/>
              </a:rPr>
              <a:t>person for whom services are performed at any time he or she wishes without</a:t>
            </a:r>
          </a:p>
          <a:p>
            <a:r>
              <a:rPr lang="en-US" sz="1200" b="0" i="0" u="none" strike="noStrike" kern="1200" baseline="0" dirty="0" smtClean="0">
                <a:solidFill>
                  <a:schemeClr val="tx1"/>
                </a:solidFill>
                <a:latin typeface="Arial" charset="0"/>
                <a:ea typeface="+mn-ea"/>
                <a:cs typeface="Arial" charset="0"/>
              </a:rPr>
              <a:t>incurring liability, that indicates employee status.</a:t>
            </a:r>
            <a:endParaRPr lang="en-US" dirty="0"/>
          </a:p>
        </p:txBody>
      </p:sp>
      <p:sp>
        <p:nvSpPr>
          <p:cNvPr id="4" name="Slide Number Placeholder 3"/>
          <p:cNvSpPr>
            <a:spLocks noGrp="1"/>
          </p:cNvSpPr>
          <p:nvPr>
            <p:ph type="sldNum" sz="quarter" idx="10"/>
          </p:nvPr>
        </p:nvSpPr>
        <p:spPr/>
        <p:txBody>
          <a:bodyPr/>
          <a:lstStyle/>
          <a:p>
            <a:fld id="{2F404BE9-D1C7-4D28-A8D0-CDF9C9A1F222}" type="slidenum">
              <a:rPr lang="en-US" smtClean="0"/>
              <a:pPr/>
              <a:t>15</a:t>
            </a:fld>
            <a:endParaRPr lang="en-US"/>
          </a:p>
        </p:txBody>
      </p:sp>
    </p:spTree>
    <p:extLst>
      <p:ext uri="{BB962C8B-B14F-4D97-AF65-F5344CB8AC3E}">
        <p14:creationId xmlns:p14="http://schemas.microsoft.com/office/powerpoint/2010/main" val="298473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04BE9-D1C7-4D28-A8D0-CDF9C9A1F222}" type="slidenum">
              <a:rPr lang="en-US" smtClean="0"/>
              <a:pPr/>
              <a:t>16</a:t>
            </a:fld>
            <a:endParaRPr lang="en-US"/>
          </a:p>
        </p:txBody>
      </p:sp>
    </p:spTree>
    <p:extLst>
      <p:ext uri="{BB962C8B-B14F-4D97-AF65-F5344CB8AC3E}">
        <p14:creationId xmlns:p14="http://schemas.microsoft.com/office/powerpoint/2010/main" val="259645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z="1000" smtClean="0"/>
          </a:p>
        </p:txBody>
      </p:sp>
    </p:spTree>
    <p:extLst>
      <p:ext uri="{BB962C8B-B14F-4D97-AF65-F5344CB8AC3E}">
        <p14:creationId xmlns:p14="http://schemas.microsoft.com/office/powerpoint/2010/main" val="246280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p:txBody>
          <a:bodyPr/>
          <a:lstStyle/>
          <a:p>
            <a:r>
              <a:rPr lang="en-US" smtClean="0"/>
              <a:t>Illegal Reduction in Overtime Rate. To build up their paychecks, some workers "make deals" with their employers to </a:t>
            </a:r>
          </a:p>
          <a:p>
            <a:r>
              <a:rPr lang="en-US" smtClean="0"/>
              <a:t>work overtime at less than the required time-and-a-half rate. This is illegal, warns Janus. "Employees cannot waive their right to overtime."</a:t>
            </a:r>
          </a:p>
          <a:p>
            <a:endParaRPr lang="en-US" smtClean="0"/>
          </a:p>
          <a:p>
            <a:r>
              <a:rPr lang="en-US" smtClean="0"/>
              <a:t>Incorrect Exempt/Nonexempt Decisions. This is the Department of Labor's current "Issue Du Jour," with huge actions taken against companies that range from Wal-Mart to the corner store. It's imperative that everyone with compensation responsibilities be trained in the requirements of the Fair Labor Standards Act (FLSA) on this issue. And, warns Janus, </a:t>
            </a:r>
          </a:p>
          <a:p>
            <a:r>
              <a:rPr lang="en-US" smtClean="0"/>
              <a:t>"the longer [unlawful overtime exemption] situations exist, the more expensive they become.“</a:t>
            </a:r>
          </a:p>
          <a:p>
            <a:endParaRPr lang="en-US" smtClean="0"/>
          </a:p>
          <a:p>
            <a:endParaRPr lang="en-US" smtClean="0"/>
          </a:p>
        </p:txBody>
      </p:sp>
    </p:spTree>
    <p:extLst>
      <p:ext uri="{BB962C8B-B14F-4D97-AF65-F5344CB8AC3E}">
        <p14:creationId xmlns:p14="http://schemas.microsoft.com/office/powerpoint/2010/main" val="197025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xfrm>
            <a:off x="1184275" y="698500"/>
            <a:ext cx="4652963" cy="3489325"/>
          </a:xfrm>
          <a:ln/>
        </p:spPr>
      </p:sp>
      <p:sp>
        <p:nvSpPr>
          <p:cNvPr id="413699" name="Rectangle 3"/>
          <p:cNvSpPr>
            <a:spLocks noGrp="1" noChangeArrowheads="1"/>
          </p:cNvSpPr>
          <p:nvPr>
            <p:ph type="body" idx="1"/>
          </p:nvPr>
        </p:nvSpPr>
        <p:spPr>
          <a:noFill/>
          <a:ln/>
        </p:spPr>
        <p:txBody>
          <a:bodyPr/>
          <a:lstStyle/>
          <a:p>
            <a:r>
              <a:rPr lang="en-US" sz="1000" smtClean="0"/>
              <a:t>2)Performance Evaluation Inconsistency. In an effort to be nice, many managers "sugarcoat" bad performance on reviews. </a:t>
            </a:r>
          </a:p>
          <a:p>
            <a:r>
              <a:rPr lang="en-US" sz="1000" smtClean="0"/>
              <a:t>Then, when the inevitable termination occurs, the ex-employee uses that paper trail in court to press a wrongful termination suit. </a:t>
            </a:r>
          </a:p>
          <a:p>
            <a:r>
              <a:rPr lang="en-US" sz="1000" smtClean="0"/>
              <a:t>Janus suggests relying on objective criteria, noting plainly when standards are not met, and avoiding personal comments. </a:t>
            </a:r>
          </a:p>
          <a:p>
            <a:endParaRPr lang="en-US" sz="1000" smtClean="0"/>
          </a:p>
          <a:p>
            <a:r>
              <a:rPr lang="en-US" sz="1000" smtClean="0"/>
              <a:t> Incorrect Exempt/Nonexempt Decisions. This is the Department of Labor's current "Issue Du Jour," with huge actions taken against companies that range from Wal-Mart to the corner store. It's imperative that everyone with compensation responsibilities be trained in the requirements of the Fair Labor Standards Act (FLSA) on this issue. And, warns Janus, "the longer [unlawful overtime exemption] situations exist, the more expensive they become.“</a:t>
            </a:r>
          </a:p>
          <a:p>
            <a:endParaRPr lang="en-US" sz="1000" smtClean="0"/>
          </a:p>
          <a:p>
            <a:r>
              <a:rPr lang="en-US" sz="1000" smtClean="0"/>
              <a:t>Docking Employees Illegally. Legal ways of reducing employees' pay for disciplinary reasons are very limited, so managers are advised to </a:t>
            </a:r>
          </a:p>
          <a:p>
            <a:r>
              <a:rPr lang="en-US" sz="1000" smtClean="0"/>
              <a:t>consult with HR before taking this step. Janus notes that "substantial penalties apply" for illegal docking.</a:t>
            </a:r>
          </a:p>
          <a:p>
            <a:r>
              <a:rPr lang="en-US" sz="1000" smtClean="0"/>
              <a:t>    Illegal Reduction in Overtime Rate. To build up their paychecks, some workers "make deals" with their employers to </a:t>
            </a:r>
          </a:p>
          <a:p>
            <a:r>
              <a:rPr lang="en-US" sz="1000" smtClean="0"/>
              <a:t>work overtime at less than the required time-and-a-half rate. This is illegal, warns Janus. "Employees cannot waive their right to overtime."</a:t>
            </a:r>
          </a:p>
          <a:p>
            <a:endParaRPr lang="en-US" sz="1000" smtClean="0"/>
          </a:p>
        </p:txBody>
      </p:sp>
    </p:spTree>
    <p:extLst>
      <p:ext uri="{BB962C8B-B14F-4D97-AF65-F5344CB8AC3E}">
        <p14:creationId xmlns:p14="http://schemas.microsoft.com/office/powerpoint/2010/main" val="363062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p:txBody>
          <a:bodyPr/>
          <a:lstStyle/>
          <a:p>
            <a:endParaRPr lang="en-US" sz="1000" smtClean="0"/>
          </a:p>
        </p:txBody>
      </p:sp>
    </p:spTree>
    <p:extLst>
      <p:ext uri="{BB962C8B-B14F-4D97-AF65-F5344CB8AC3E}">
        <p14:creationId xmlns:p14="http://schemas.microsoft.com/office/powerpoint/2010/main" val="310928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p:txBody>
          <a:bodyPr/>
          <a:lstStyle/>
          <a:p>
            <a:r>
              <a:rPr lang="en-US" b="1" smtClean="0"/>
              <a:t>4) Confidentiality. </a:t>
            </a:r>
            <a:r>
              <a:rPr lang="en-US" b="1" i="1" smtClean="0"/>
              <a:t>Including</a:t>
            </a:r>
            <a:r>
              <a:rPr lang="en-US" b="1" smtClean="0"/>
              <a:t>: Uninformed Medical Request Decisions-because medical leave falls into what he calls the "Bermuda Triangle" </a:t>
            </a:r>
          </a:p>
          <a:p>
            <a:r>
              <a:rPr lang="en-US" b="1" smtClean="0"/>
              <a:t>of FMLA, ADA, and workers' compensation, Janus tells managers to thoroughly consult with HR before replying to leave requests.</a:t>
            </a:r>
            <a:r>
              <a:rPr lang="en-US" smtClean="0"/>
              <a:t> </a:t>
            </a:r>
          </a:p>
        </p:txBody>
      </p:sp>
    </p:spTree>
    <p:extLst>
      <p:ext uri="{BB962C8B-B14F-4D97-AF65-F5344CB8AC3E}">
        <p14:creationId xmlns:p14="http://schemas.microsoft.com/office/powerpoint/2010/main" val="233147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organizations outsource HR.</a:t>
            </a:r>
            <a:endParaRPr lang="en-US" dirty="0"/>
          </a:p>
        </p:txBody>
      </p:sp>
      <p:sp>
        <p:nvSpPr>
          <p:cNvPr id="4" name="Slide Number Placeholder 3"/>
          <p:cNvSpPr>
            <a:spLocks noGrp="1"/>
          </p:cNvSpPr>
          <p:nvPr>
            <p:ph type="sldNum" sz="quarter" idx="10"/>
          </p:nvPr>
        </p:nvSpPr>
        <p:spPr/>
        <p:txBody>
          <a:bodyPr/>
          <a:lstStyle/>
          <a:p>
            <a:fld id="{2F404BE9-D1C7-4D28-A8D0-CDF9C9A1F222}" type="slidenum">
              <a:rPr lang="en-US" smtClean="0"/>
              <a:pPr/>
              <a:t>2</a:t>
            </a:fld>
            <a:endParaRPr lang="en-US"/>
          </a:p>
        </p:txBody>
      </p:sp>
    </p:spTree>
    <p:extLst>
      <p:ext uri="{BB962C8B-B14F-4D97-AF65-F5344CB8AC3E}">
        <p14:creationId xmlns:p14="http://schemas.microsoft.com/office/powerpoint/2010/main" val="231914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p:txBody>
          <a:bodyPr/>
          <a:lstStyle/>
          <a:p>
            <a:r>
              <a:rPr lang="en-US" b="1" smtClean="0"/>
              <a:t>3) Rash Disciplinary Decisions. Employers sometimes react out of emotion in taking disciplinary measures ... a recipe for trouble. </a:t>
            </a:r>
          </a:p>
          <a:p>
            <a:r>
              <a:rPr lang="en-US" b="1" smtClean="0"/>
              <a:t>Janus says do a thorough investigation. Review employees' file, gather proof they received a copy of the policy violated, and provide </a:t>
            </a:r>
          </a:p>
          <a:p>
            <a:r>
              <a:rPr lang="en-US" b="1" smtClean="0"/>
              <a:t>a chance to tell their side of the story. </a:t>
            </a:r>
          </a:p>
          <a:p>
            <a:r>
              <a:rPr lang="en-US" b="1" smtClean="0"/>
              <a:t>Termination Errors. Firing an employee is something most employers just want to get over with, but Janus calls for a </a:t>
            </a:r>
          </a:p>
          <a:p>
            <a:r>
              <a:rPr lang="en-US" b="1" smtClean="0"/>
              <a:t>careful review process, including making sure there were no written or oral promises of continued employment. </a:t>
            </a:r>
          </a:p>
          <a:p>
            <a:r>
              <a:rPr lang="en-US" b="1" smtClean="0"/>
              <a:t>He recommends a structured termination meeting from prepared notes. "Clarify the logistics of severance," he says, </a:t>
            </a:r>
          </a:p>
          <a:p>
            <a:r>
              <a:rPr lang="en-US" b="1" smtClean="0"/>
              <a:t>"and don't apologize or talk about other people."</a:t>
            </a:r>
            <a:r>
              <a:rPr lang="en-US" smtClean="0"/>
              <a:t> </a:t>
            </a:r>
          </a:p>
        </p:txBody>
      </p:sp>
    </p:spTree>
    <p:extLst>
      <p:ext uri="{BB962C8B-B14F-4D97-AF65-F5344CB8AC3E}">
        <p14:creationId xmlns:p14="http://schemas.microsoft.com/office/powerpoint/2010/main" val="179290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p:txBody>
          <a:bodyPr/>
          <a:lstStyle/>
          <a:p>
            <a:r>
              <a:rPr lang="en-US" b="1" smtClean="0"/>
              <a:t>3) Rash Disciplinary Decisions. Employers sometimes react out of emotion in taking disciplinary measures ... a recipe for trouble. </a:t>
            </a:r>
          </a:p>
          <a:p>
            <a:r>
              <a:rPr lang="en-US" b="1" smtClean="0"/>
              <a:t>Janus says do a thorough investigation. Review employees' file, gather proof they received a copy of the policy violated, and provide </a:t>
            </a:r>
          </a:p>
          <a:p>
            <a:r>
              <a:rPr lang="en-US" b="1" smtClean="0"/>
              <a:t>a chance to tell their side of the story. </a:t>
            </a:r>
          </a:p>
          <a:p>
            <a:r>
              <a:rPr lang="en-US" b="1" smtClean="0"/>
              <a:t>Termination Errors. Firing an employee is something most employers just want to get over with, but Janus calls for a </a:t>
            </a:r>
          </a:p>
          <a:p>
            <a:r>
              <a:rPr lang="en-US" b="1" smtClean="0"/>
              <a:t>careful review process, including making sure there were no written or oral promises of continued employment. </a:t>
            </a:r>
          </a:p>
          <a:p>
            <a:r>
              <a:rPr lang="en-US" b="1" smtClean="0"/>
              <a:t>He recommends a structured termination meeting from prepared notes. "Clarify the logistics of severance," he says, </a:t>
            </a:r>
          </a:p>
          <a:p>
            <a:r>
              <a:rPr lang="en-US" b="1" smtClean="0"/>
              <a:t>"and don't apologize or talk about other people."</a:t>
            </a:r>
            <a:r>
              <a:rPr lang="en-US" smtClean="0"/>
              <a:t> </a:t>
            </a:r>
          </a:p>
        </p:txBody>
      </p:sp>
    </p:spTree>
    <p:extLst>
      <p:ext uri="{BB962C8B-B14F-4D97-AF65-F5344CB8AC3E}">
        <p14:creationId xmlns:p14="http://schemas.microsoft.com/office/powerpoint/2010/main" val="417118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p:txBody>
          <a:bodyPr/>
          <a:lstStyle/>
          <a:p>
            <a:r>
              <a:rPr lang="en-US" b="1" smtClean="0"/>
              <a:t>On October 24, 2008, Massachusetts’ high court ruled that employees of small</a:t>
            </a:r>
          </a:p>
          <a:p>
            <a:r>
              <a:rPr lang="en-US" b="1" smtClean="0"/>
              <a:t>businesses, defined as fewer than six employees, may bring claims of unlawful</a:t>
            </a:r>
          </a:p>
          <a:p>
            <a:r>
              <a:rPr lang="en-US" b="1" smtClean="0"/>
              <a:t>employment discrimination on the basis of sex, race, color, creed or national origin. This</a:t>
            </a:r>
          </a:p>
          <a:p>
            <a:r>
              <a:rPr lang="en-US" b="1" smtClean="0"/>
              <a:t>is the first time that the Massachusetts Supreme Judicial Court has recognized that an</a:t>
            </a:r>
          </a:p>
          <a:p>
            <a:r>
              <a:rPr lang="en-US" b="1" smtClean="0"/>
              <a:t>employer with fewer than six employees may be subject to state anti-discrimination law.</a:t>
            </a:r>
          </a:p>
          <a:p>
            <a:endParaRPr lang="en-US" b="1" smtClean="0"/>
          </a:p>
        </p:txBody>
      </p:sp>
    </p:spTree>
    <p:extLst>
      <p:ext uri="{BB962C8B-B14F-4D97-AF65-F5344CB8AC3E}">
        <p14:creationId xmlns:p14="http://schemas.microsoft.com/office/powerpoint/2010/main" val="314965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p:txBody>
          <a:bodyPr/>
          <a:lstStyle/>
          <a:p>
            <a:r>
              <a:rPr lang="en-US" b="1" dirty="0" smtClean="0"/>
              <a:t>On October 24, 2008, Massachusetts’ high court ruled that employees of small</a:t>
            </a:r>
          </a:p>
          <a:p>
            <a:r>
              <a:rPr lang="en-US" b="1" dirty="0" smtClean="0"/>
              <a:t>businesses, defined as fewer than six employees, may bring claims of unlawful</a:t>
            </a:r>
          </a:p>
          <a:p>
            <a:r>
              <a:rPr lang="en-US" b="1" dirty="0" smtClean="0"/>
              <a:t>employment discrimination on the basis of sex, race, color, creed or national origin. This</a:t>
            </a:r>
          </a:p>
          <a:p>
            <a:r>
              <a:rPr lang="en-US" b="1" dirty="0" smtClean="0"/>
              <a:t>is the first time that the Massachusetts Supreme Judicial Court has recognized that an</a:t>
            </a:r>
          </a:p>
          <a:p>
            <a:r>
              <a:rPr lang="en-US" b="1" dirty="0" smtClean="0"/>
              <a:t>employer with fewer than six employees may be subject to state anti-discrimination law.</a:t>
            </a:r>
          </a:p>
          <a:p>
            <a:endParaRPr lang="en-US" b="1" dirty="0" smtClean="0"/>
          </a:p>
        </p:txBody>
      </p:sp>
    </p:spTree>
    <p:extLst>
      <p:ext uri="{BB962C8B-B14F-4D97-AF65-F5344CB8AC3E}">
        <p14:creationId xmlns:p14="http://schemas.microsoft.com/office/powerpoint/2010/main" val="306474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ChangeArrowheads="1" noTextEdit="1"/>
          </p:cNvSpPr>
          <p:nvPr>
            <p:ph type="sldImg"/>
          </p:nvPr>
        </p:nvSpPr>
        <p:spPr>
          <a:ln/>
        </p:spPr>
      </p:sp>
      <p:sp>
        <p:nvSpPr>
          <p:cNvPr id="578562" name="Rectangle 3"/>
          <p:cNvSpPr>
            <a:spLocks noGrp="1" noChangeArrowheads="1"/>
          </p:cNvSpPr>
          <p:nvPr>
            <p:ph type="body" idx="1"/>
          </p:nvPr>
        </p:nvSpPr>
        <p:spPr>
          <a:xfrm>
            <a:off x="936625" y="4419600"/>
            <a:ext cx="5146675" cy="4187825"/>
          </a:xfrm>
          <a:noFill/>
          <a:ln/>
        </p:spPr>
        <p:txBody>
          <a:bodyPr lIns="93250" tIns="46626" rIns="93250" bIns="46626"/>
          <a:lstStyle/>
          <a:p>
            <a:r>
              <a:rPr lang="en-US" smtClean="0"/>
              <a:t>In Recruitment we discussed MCAD and EEOC..here is the quantitative numbers behind what I was saying</a:t>
            </a:r>
          </a:p>
        </p:txBody>
      </p:sp>
    </p:spTree>
    <p:extLst>
      <p:ext uri="{BB962C8B-B14F-4D97-AF65-F5344CB8AC3E}">
        <p14:creationId xmlns:p14="http://schemas.microsoft.com/office/powerpoint/2010/main" val="63914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341688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p:txBody>
          <a:bodyPr/>
          <a:lstStyle/>
          <a:p>
            <a:r>
              <a:rPr lang="en-US" smtClean="0"/>
              <a:t>So what should you do now…?</a:t>
            </a:r>
          </a:p>
        </p:txBody>
      </p:sp>
    </p:spTree>
    <p:extLst>
      <p:ext uri="{BB962C8B-B14F-4D97-AF65-F5344CB8AC3E}">
        <p14:creationId xmlns:p14="http://schemas.microsoft.com/office/powerpoint/2010/main" val="1995670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04BE9-D1C7-4D28-A8D0-CDF9C9A1F222}" type="slidenum">
              <a:rPr lang="en-US" smtClean="0"/>
              <a:pPr/>
              <a:t>32</a:t>
            </a:fld>
            <a:endParaRPr lang="en-US"/>
          </a:p>
        </p:txBody>
      </p:sp>
    </p:spTree>
    <p:extLst>
      <p:ext uri="{BB962C8B-B14F-4D97-AF65-F5344CB8AC3E}">
        <p14:creationId xmlns:p14="http://schemas.microsoft.com/office/powerpoint/2010/main" val="933719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p:txBody>
          <a:bodyPr/>
          <a:lstStyle/>
          <a:p>
            <a:r>
              <a:rPr lang="en-US" smtClean="0"/>
              <a:t>Aside from Anti Harassment, Personal Conduct, No Solicitation and Bulletin Board policies, organizations should have written policies including:</a:t>
            </a:r>
          </a:p>
          <a:p>
            <a:endParaRPr lang="en-US" smtClean="0"/>
          </a:p>
        </p:txBody>
      </p:sp>
    </p:spTree>
    <p:extLst>
      <p:ext uri="{BB962C8B-B14F-4D97-AF65-F5344CB8AC3E}">
        <p14:creationId xmlns:p14="http://schemas.microsoft.com/office/powerpoint/2010/main" val="63699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04BE9-D1C7-4D28-A8D0-CDF9C9A1F222}" type="slidenum">
              <a:rPr lang="en-US" smtClean="0"/>
              <a:pPr/>
              <a:t>34</a:t>
            </a:fld>
            <a:endParaRPr lang="en-US"/>
          </a:p>
        </p:txBody>
      </p:sp>
    </p:spTree>
    <p:extLst>
      <p:ext uri="{BB962C8B-B14F-4D97-AF65-F5344CB8AC3E}">
        <p14:creationId xmlns:p14="http://schemas.microsoft.com/office/powerpoint/2010/main" val="376695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04BE9-D1C7-4D28-A8D0-CDF9C9A1F222}" type="slidenum">
              <a:rPr lang="en-US" smtClean="0"/>
              <a:pPr/>
              <a:t>3</a:t>
            </a:fld>
            <a:endParaRPr lang="en-US"/>
          </a:p>
        </p:txBody>
      </p:sp>
    </p:spTree>
    <p:extLst>
      <p:ext uri="{BB962C8B-B14F-4D97-AF65-F5344CB8AC3E}">
        <p14:creationId xmlns:p14="http://schemas.microsoft.com/office/powerpoint/2010/main" val="1267913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84275" y="698500"/>
            <a:ext cx="4652963" cy="3489325"/>
          </a:xfrm>
          <a:ln/>
        </p:spPr>
      </p:sp>
      <p:sp>
        <p:nvSpPr>
          <p:cNvPr id="49154" name="Rectangle 3"/>
          <p:cNvSpPr>
            <a:spLocks noGrp="1" noChangeArrowheads="1"/>
          </p:cNvSpPr>
          <p:nvPr>
            <p:ph type="body" idx="1"/>
          </p:nvPr>
        </p:nvSpPr>
        <p:spPr>
          <a:noFill/>
          <a:ln/>
        </p:spPr>
        <p:txBody>
          <a:bodyPr/>
          <a:lstStyle/>
          <a:p>
            <a:r>
              <a:rPr lang="en-US" smtClean="0"/>
              <a:t>Determine what future processes will be so that PI which does not need to be retained can be disposed of.</a:t>
            </a:r>
          </a:p>
          <a:p>
            <a:r>
              <a:rPr lang="en-US" smtClean="0"/>
              <a:t>If disposing by shredding must be cross cut, just throwing out puts PI at risk</a:t>
            </a:r>
          </a:p>
          <a:p>
            <a:endParaRPr lang="en-US" smtClean="0"/>
          </a:p>
        </p:txBody>
      </p:sp>
    </p:spTree>
    <p:extLst>
      <p:ext uri="{BB962C8B-B14F-4D97-AF65-F5344CB8AC3E}">
        <p14:creationId xmlns:p14="http://schemas.microsoft.com/office/powerpoint/2010/main" val="227880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3822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2688" y="696913"/>
            <a:ext cx="4654550" cy="3490912"/>
          </a:xfrm>
          <a:ln/>
        </p:spPr>
      </p:sp>
      <p:sp>
        <p:nvSpPr>
          <p:cNvPr id="69635" name="Rectangle 3"/>
          <p:cNvSpPr>
            <a:spLocks noGrp="1" noChangeArrowheads="1"/>
          </p:cNvSpPr>
          <p:nvPr>
            <p:ph type="body" idx="1"/>
          </p:nvPr>
        </p:nvSpPr>
        <p:spPr>
          <a:xfrm>
            <a:off x="936625" y="4421188"/>
            <a:ext cx="5146675" cy="4187825"/>
          </a:xfrm>
          <a:noFill/>
          <a:ln/>
        </p:spPr>
        <p:txBody>
          <a:bodyPr lIns="93267" tIns="46633" rIns="93267" bIns="46633"/>
          <a:lstStyle/>
          <a:p>
            <a:r>
              <a:rPr lang="en-US" smtClean="0"/>
              <a:t> Focus of DOL</a:t>
            </a:r>
          </a:p>
        </p:txBody>
      </p:sp>
    </p:spTree>
    <p:extLst>
      <p:ext uri="{BB962C8B-B14F-4D97-AF65-F5344CB8AC3E}">
        <p14:creationId xmlns:p14="http://schemas.microsoft.com/office/powerpoint/2010/main" val="3553057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2688" y="696913"/>
            <a:ext cx="4654550" cy="3490912"/>
          </a:xfrm>
          <a:ln/>
        </p:spPr>
      </p:sp>
      <p:sp>
        <p:nvSpPr>
          <p:cNvPr id="71683" name="Rectangle 3"/>
          <p:cNvSpPr>
            <a:spLocks noGrp="1" noChangeArrowheads="1"/>
          </p:cNvSpPr>
          <p:nvPr>
            <p:ph type="body" idx="1"/>
          </p:nvPr>
        </p:nvSpPr>
        <p:spPr>
          <a:xfrm>
            <a:off x="703263" y="4421188"/>
            <a:ext cx="5613400" cy="4187825"/>
          </a:xfrm>
          <a:noFill/>
          <a:ln/>
        </p:spPr>
        <p:txBody>
          <a:bodyPr lIns="93267" tIns="46633" rIns="93267" bIns="46633"/>
          <a:lstStyle/>
          <a:p>
            <a:pPr>
              <a:lnSpc>
                <a:spcPct val="90000"/>
              </a:lnSpc>
            </a:pPr>
            <a:r>
              <a:rPr lang="en-US" smtClean="0"/>
              <a:t>NLRA applies to both union and non-union organizations.</a:t>
            </a:r>
          </a:p>
        </p:txBody>
      </p:sp>
    </p:spTree>
    <p:extLst>
      <p:ext uri="{BB962C8B-B14F-4D97-AF65-F5344CB8AC3E}">
        <p14:creationId xmlns:p14="http://schemas.microsoft.com/office/powerpoint/2010/main" val="3175742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2688" y="696913"/>
            <a:ext cx="4654550" cy="3490912"/>
          </a:xfrm>
          <a:ln/>
        </p:spPr>
      </p:sp>
      <p:sp>
        <p:nvSpPr>
          <p:cNvPr id="77827" name="Rectangle 3"/>
          <p:cNvSpPr>
            <a:spLocks noGrp="1" noChangeArrowheads="1"/>
          </p:cNvSpPr>
          <p:nvPr>
            <p:ph type="body" idx="1"/>
          </p:nvPr>
        </p:nvSpPr>
        <p:spPr>
          <a:xfrm>
            <a:off x="703263" y="4421188"/>
            <a:ext cx="5613400" cy="4187825"/>
          </a:xfrm>
          <a:noFill/>
          <a:ln/>
        </p:spPr>
        <p:txBody>
          <a:bodyPr lIns="93267" tIns="46633" rIns="93267" bIns="46633"/>
          <a:lstStyle/>
          <a:p>
            <a:pPr>
              <a:lnSpc>
                <a:spcPct val="90000"/>
              </a:lnSpc>
            </a:pPr>
            <a:r>
              <a:rPr lang="en-US" smtClean="0"/>
              <a:t>NLRA applies to both union and non-union organizations.</a:t>
            </a:r>
          </a:p>
        </p:txBody>
      </p:sp>
    </p:spTree>
    <p:extLst>
      <p:ext uri="{BB962C8B-B14F-4D97-AF65-F5344CB8AC3E}">
        <p14:creationId xmlns:p14="http://schemas.microsoft.com/office/powerpoint/2010/main" val="703034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8275" y="8842375"/>
            <a:ext cx="3041650" cy="463550"/>
          </a:xfrm>
          <a:prstGeom prst="rect">
            <a:avLst/>
          </a:prstGeom>
          <a:noFill/>
          <a:ln w="12700" cap="sq">
            <a:noFill/>
            <a:miter lim="800000"/>
            <a:headEnd type="none" w="sm" len="sm"/>
            <a:tailEnd type="none" w="sm" len="sm"/>
          </a:ln>
        </p:spPr>
        <p:txBody>
          <a:bodyPr lIns="93267" tIns="46633" rIns="93267" bIns="46633" anchor="b"/>
          <a:lstStyle/>
          <a:p>
            <a:pPr algn="r" defTabSz="933450" eaLnBrk="0" hangingPunct="0"/>
            <a:fld id="{7E5A505A-1C04-448E-A626-B9EDE5528274}" type="slidenum">
              <a:rPr lang="en-US" sz="1200">
                <a:latin typeface="Times New Roman" pitchFamily="18" charset="0"/>
              </a:rPr>
              <a:pPr algn="r" defTabSz="933450" eaLnBrk="0" hangingPunct="0"/>
              <a:t>41</a:t>
            </a:fld>
            <a:endParaRPr lang="en-US" sz="1200">
              <a:latin typeface="Times New Roman" pitchFamily="18" charset="0"/>
            </a:endParaRPr>
          </a:p>
        </p:txBody>
      </p:sp>
      <p:sp>
        <p:nvSpPr>
          <p:cNvPr id="75779" name="Rectangle 2"/>
          <p:cNvSpPr>
            <a:spLocks noGrp="1" noRot="1" noChangeAspect="1" noChangeArrowheads="1" noTextEdit="1"/>
          </p:cNvSpPr>
          <p:nvPr>
            <p:ph type="sldImg"/>
          </p:nvPr>
        </p:nvSpPr>
        <p:spPr>
          <a:xfrm>
            <a:off x="1182688" y="698500"/>
            <a:ext cx="4654550" cy="3490913"/>
          </a:xfrm>
          <a:ln/>
        </p:spPr>
      </p:sp>
      <p:sp>
        <p:nvSpPr>
          <p:cNvPr id="75780" name="Rectangle 3"/>
          <p:cNvSpPr>
            <a:spLocks noGrp="1" noChangeArrowheads="1"/>
          </p:cNvSpPr>
          <p:nvPr>
            <p:ph type="body" idx="1"/>
          </p:nvPr>
        </p:nvSpPr>
        <p:spPr>
          <a:xfrm>
            <a:off x="935038" y="4421188"/>
            <a:ext cx="5149850" cy="4186237"/>
          </a:xfrm>
          <a:noFill/>
          <a:ln/>
        </p:spPr>
        <p:txBody>
          <a:bodyPr lIns="93267" tIns="46633" rIns="93267" bIns="46633"/>
          <a:lstStyle/>
          <a:p>
            <a:r>
              <a:rPr lang="en-US" sz="1000" smtClean="0"/>
              <a:t>NLRB’s Hartford regional office issued a complaint on October 27 alleging that "an ambulance service illegally terminated an employee who posted negative remarks about her supervisor on her personal Facebook page. The complaint also alleges that the</a:t>
            </a:r>
            <a:br>
              <a:rPr lang="en-US" sz="1000" smtClean="0"/>
            </a:br>
            <a:r>
              <a:rPr lang="en-US" sz="1000" smtClean="0"/>
              <a:t>company, American Medical Response of Connecticut, Inc., illegally denied union representation to the employee during an investigatory interview, and maintained and enforced an overly broad blogging and internet posting policy."</a:t>
            </a:r>
          </a:p>
          <a:p>
            <a:r>
              <a:rPr lang="en-US" sz="1000" smtClean="0"/>
              <a:t>It is further alleged that:</a:t>
            </a:r>
          </a:p>
          <a:p>
            <a:r>
              <a:rPr lang="en-US" sz="1000" smtClean="0"/>
              <a:t>"when asked by her supervisor to prepare an investigative report concerning a customer complaint about her work, the employee requested and was denied representation fromher union, Teamsters Local 443. Later that day from her home computer, the employee posted a negative remark about the supervisor on her personal Facebook page, which drew supportive responses from her co-workers, and led to further negative comments about the supervisor from the employee. The employee was suspended and later</a:t>
            </a:r>
            <a:br>
              <a:rPr lang="en-US" sz="1000" smtClean="0"/>
            </a:br>
            <a:r>
              <a:rPr lang="en-US" sz="1000" smtClean="0"/>
              <a:t>terminated for her Facebook postings and because such postings violated the company’s internet policies."</a:t>
            </a:r>
            <a:endParaRPr lang="en-US" sz="1000" b="1" smtClean="0"/>
          </a:p>
          <a:p>
            <a:r>
              <a:rPr lang="en-US" sz="1000" b="1" smtClean="0"/>
              <a:t>So what's the really big deal about this?</a:t>
            </a:r>
            <a:r>
              <a:rPr lang="en-US" sz="1000" smtClean="0"/>
              <a:t> Well, it's the next part of the NLRB's press release that should have employers and their counsel on edge: The investigation found that:</a:t>
            </a:r>
          </a:p>
          <a:p>
            <a:r>
              <a:rPr lang="en-US" sz="1000" smtClean="0"/>
              <a:t>"the employee’s Facebook postings constituted protected concerted activity, and that the company’s blogging and internet posting policy contained unlawful provisions, including one that prohibited employees from making disparaging remarks when discussing the company or Supervisors/Managers and another that prohibited employees from depicting the company in any way over the internet without company permission. Such provisions constitute interference with employees in the exercise of their right to engage in protected concerted activity."</a:t>
            </a:r>
          </a:p>
        </p:txBody>
      </p:sp>
    </p:spTree>
    <p:extLst>
      <p:ext uri="{BB962C8B-B14F-4D97-AF65-F5344CB8AC3E}">
        <p14:creationId xmlns:p14="http://schemas.microsoft.com/office/powerpoint/2010/main" val="1801333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xfrm>
            <a:off x="938213" y="4419600"/>
            <a:ext cx="5143500" cy="4187825"/>
          </a:xfrm>
        </p:spPr>
        <p:txBody>
          <a:bodyPr/>
          <a:lstStyle/>
          <a:p>
            <a:r>
              <a:rPr lang="en-US" smtClean="0"/>
              <a:t> </a:t>
            </a:r>
          </a:p>
        </p:txBody>
      </p:sp>
    </p:spTree>
    <p:extLst>
      <p:ext uri="{BB962C8B-B14F-4D97-AF65-F5344CB8AC3E}">
        <p14:creationId xmlns:p14="http://schemas.microsoft.com/office/powerpoint/2010/main" val="1458214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p:txBody>
          <a:bodyPr/>
          <a:lstStyle/>
          <a:p>
            <a:r>
              <a:rPr lang="en-US" smtClean="0"/>
              <a:t>Handling your employees as the valuable human resources they are, yet protecting yourself in the event of discrimination or other unjust action.</a:t>
            </a:r>
          </a:p>
        </p:txBody>
      </p:sp>
    </p:spTree>
    <p:extLst>
      <p:ext uri="{BB962C8B-B14F-4D97-AF65-F5344CB8AC3E}">
        <p14:creationId xmlns:p14="http://schemas.microsoft.com/office/powerpoint/2010/main" val="255092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413806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316291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210266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258077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192503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p:txBody>
          <a:bodyPr/>
          <a:lstStyle/>
          <a:p>
            <a:pPr>
              <a:lnSpc>
                <a:spcPct val="80000"/>
              </a:lnSpc>
            </a:pPr>
            <a:endParaRPr lang="en-US" sz="800" smtClean="0"/>
          </a:p>
        </p:txBody>
      </p:sp>
    </p:spTree>
    <p:extLst>
      <p:ext uri="{BB962C8B-B14F-4D97-AF65-F5344CB8AC3E}">
        <p14:creationId xmlns:p14="http://schemas.microsoft.com/office/powerpoint/2010/main" val="3997113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lvl1pPr>
          </a:lstStyle>
          <a:p>
            <a:pPr>
              <a:defRPr/>
            </a:pPr>
            <a:fld id="{B9613A35-F6B6-45A0-A2EB-C902147932FA}" type="datetime1">
              <a:rPr lang="en-US"/>
              <a:pPr>
                <a:defRPr/>
              </a:pPr>
              <a:t>9/10/2014</a:t>
            </a:fld>
            <a:endParaRPr lang="en-US"/>
          </a:p>
        </p:txBody>
      </p:sp>
      <p:sp>
        <p:nvSpPr>
          <p:cNvPr id="12" name="Footer Placeholder 18"/>
          <p:cNvSpPr>
            <a:spLocks noGrp="1"/>
          </p:cNvSpPr>
          <p:nvPr>
            <p:ph type="ftr" sz="quarter" idx="11"/>
          </p:nvPr>
        </p:nvSpPr>
        <p:spPr>
          <a:xfrm>
            <a:off x="0" y="6408738"/>
            <a:ext cx="8915400" cy="365125"/>
          </a:xfrm>
        </p:spPr>
        <p:txBody>
          <a:bodyPr/>
          <a:lstStyle>
            <a:lvl1pPr algn="l">
              <a:defRPr/>
            </a:lvl1pPr>
          </a:lstStyle>
          <a:p>
            <a:pPr>
              <a:defRPr/>
            </a:pPr>
            <a:r>
              <a:rPr lang="en-US" dirty="0"/>
              <a:t>(c) </a:t>
            </a:r>
            <a:r>
              <a:rPr lang="en-US" dirty="0" smtClean="0"/>
              <a:t>2013 </a:t>
            </a:r>
            <a:r>
              <a:rPr lang="en-US" dirty="0"/>
              <a:t>All Rights Reserved by Lauren Brenner, SPHR.  The information contained herein is general and is not offered, and should not be construed, as legal advice with respect to any specific matter. </a:t>
            </a:r>
          </a:p>
        </p:txBody>
      </p:sp>
      <p:sp>
        <p:nvSpPr>
          <p:cNvPr id="13" name="Slide Number Placeholder 26"/>
          <p:cNvSpPr>
            <a:spLocks noGrp="1"/>
          </p:cNvSpPr>
          <p:nvPr>
            <p:ph type="sldNum" sz="quarter" idx="12"/>
          </p:nvPr>
        </p:nvSpPr>
        <p:spPr/>
        <p:txBody>
          <a:bodyPr/>
          <a:lstStyle>
            <a:lvl1pPr>
              <a:defRPr/>
            </a:lvl1pPr>
          </a:lstStyle>
          <a:p>
            <a:pPr>
              <a:defRPr/>
            </a:pPr>
            <a:fld id="{068DCCFD-7A05-4840-9076-D56037F196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Date Placeholder 2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FFFFFF"/>
                </a:solidFill>
              </a:defRPr>
            </a:lvl1pPr>
          </a:lstStyle>
          <a:p>
            <a:pPr>
              <a:defRPr/>
            </a:pPr>
            <a:fld id="{83A0AC93-BF4E-4DE2-8653-E2C1193D6C40}" type="datetime1">
              <a:rPr lang="en-US"/>
              <a:pPr>
                <a:defRPr/>
              </a:pPr>
              <a:t>9/10/2014</a:t>
            </a:fld>
            <a:endParaRPr lang="en-US"/>
          </a:p>
        </p:txBody>
      </p:sp>
      <p:sp>
        <p:nvSpPr>
          <p:cNvPr id="24" name="Footer Placeholder 18"/>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E8F0F4"/>
                </a:solidFill>
              </a:defRPr>
            </a:lvl1pPr>
          </a:lstStyle>
          <a:p>
            <a:pPr>
              <a:defRPr/>
            </a:pPr>
            <a:r>
              <a:rPr lang="en-US" dirty="0"/>
              <a:t>(c) </a:t>
            </a:r>
            <a:r>
              <a:rPr lang="en-US" dirty="0" smtClean="0"/>
              <a:t>2013 </a:t>
            </a:r>
            <a:r>
              <a:rPr lang="en-US" dirty="0"/>
              <a:t>All Rights Reserved by Lauren Brenner, SPHR.  The information contained herein is general and is not offered, and should not be construed, as legal advice with respect to any specific matter. </a:t>
            </a:r>
          </a:p>
        </p:txBody>
      </p:sp>
      <p:sp>
        <p:nvSpPr>
          <p:cNvPr id="25" name="Slide Number Placeholder 2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defRPr>
            </a:lvl1pPr>
          </a:lstStyle>
          <a:p>
            <a:pPr>
              <a:defRPr/>
            </a:pPr>
            <a:fld id="{02F5C2F0-723A-4BBF-961F-47395EFD9A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mbria" pitchFamily="18" charset="0"/>
        </a:defRPr>
      </a:lvl2pPr>
      <a:lvl3pPr algn="l" rtl="0" eaLnBrk="0" fontAlgn="base" hangingPunct="0">
        <a:spcBef>
          <a:spcPct val="0"/>
        </a:spcBef>
        <a:spcAft>
          <a:spcPct val="0"/>
        </a:spcAft>
        <a:defRPr sz="4100" b="1">
          <a:solidFill>
            <a:schemeClr val="tx2"/>
          </a:solidFill>
          <a:latin typeface="Cambria" pitchFamily="18" charset="0"/>
        </a:defRPr>
      </a:lvl3pPr>
      <a:lvl4pPr algn="l" rtl="0" eaLnBrk="0" fontAlgn="base" hangingPunct="0">
        <a:spcBef>
          <a:spcPct val="0"/>
        </a:spcBef>
        <a:spcAft>
          <a:spcPct val="0"/>
        </a:spcAft>
        <a:defRPr sz="4100" b="1">
          <a:solidFill>
            <a:schemeClr val="tx2"/>
          </a:solidFill>
          <a:latin typeface="Cambria" pitchFamily="18" charset="0"/>
        </a:defRPr>
      </a:lvl4pPr>
      <a:lvl5pPr algn="l" rtl="0" eaLnBrk="0" fontAlgn="base" hangingPunct="0">
        <a:spcBef>
          <a:spcPct val="0"/>
        </a:spcBef>
        <a:spcAft>
          <a:spcPct val="0"/>
        </a:spcAft>
        <a:defRPr sz="4100" b="1">
          <a:solidFill>
            <a:schemeClr val="tx2"/>
          </a:solidFill>
          <a:latin typeface="Cambria" pitchFamily="18"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w@wpattorney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
        <p:nvSpPr>
          <p:cNvPr id="5122" name="Rectangle 3"/>
          <p:cNvSpPr>
            <a:spLocks noGrp="1"/>
          </p:cNvSpPr>
          <p:nvPr>
            <p:ph idx="4294967295"/>
          </p:nvPr>
        </p:nvSpPr>
        <p:spPr>
          <a:xfrm>
            <a:off x="0" y="1219200"/>
            <a:ext cx="9144000" cy="1752600"/>
          </a:xfrm>
        </p:spPr>
        <p:txBody>
          <a:bodyPr/>
          <a:lstStyle/>
          <a:p>
            <a:pPr algn="ctr">
              <a:buFont typeface="Wingdings 3" pitchFamily="18" charset="2"/>
              <a:buNone/>
            </a:pPr>
            <a:r>
              <a:rPr lang="en-US" sz="4400" b="1" dirty="0" smtClean="0"/>
              <a:t>TOP 5 LEGAL </a:t>
            </a:r>
          </a:p>
          <a:p>
            <a:pPr algn="ctr">
              <a:buFont typeface="Wingdings 3" pitchFamily="18" charset="2"/>
              <a:buNone/>
            </a:pPr>
            <a:r>
              <a:rPr lang="en-US" sz="4400" b="1" dirty="0" smtClean="0"/>
              <a:t>HR HOT SPOTS </a:t>
            </a:r>
          </a:p>
          <a:p>
            <a:pPr algn="ctr">
              <a:buFont typeface="Wingdings 3" pitchFamily="18" charset="2"/>
              <a:buNone/>
            </a:pPr>
            <a:r>
              <a:rPr lang="en-US" sz="4400" b="1" dirty="0" smtClean="0"/>
              <a:t>FOR BUSINESSES </a:t>
            </a:r>
            <a:r>
              <a:rPr lang="en-US" sz="3600" b="1" dirty="0" smtClean="0"/>
              <a:t> </a:t>
            </a:r>
          </a:p>
          <a:p>
            <a:pPr algn="ctr">
              <a:buFont typeface="Wingdings 3" pitchFamily="18" charset="2"/>
              <a:buNone/>
            </a:pPr>
            <a:endParaRPr lang="en-US" sz="2000" b="1" dirty="0" smtClean="0"/>
          </a:p>
          <a:p>
            <a:pPr algn="ctr">
              <a:buFont typeface="Wingdings 3" pitchFamily="18" charset="2"/>
              <a:buNone/>
            </a:pPr>
            <a:r>
              <a:rPr lang="en-US" sz="3600" b="1" dirty="0" smtClean="0"/>
              <a:t>What Every Organization </a:t>
            </a:r>
          </a:p>
          <a:p>
            <a:pPr algn="ctr">
              <a:buFont typeface="Wingdings 3" pitchFamily="18" charset="2"/>
              <a:buNone/>
            </a:pPr>
            <a:r>
              <a:rPr lang="en-US" sz="3600" b="1" dirty="0" smtClean="0"/>
              <a:t>Needs To Know</a:t>
            </a:r>
          </a:p>
        </p:txBody>
      </p:sp>
      <p:sp>
        <p:nvSpPr>
          <p:cNvPr id="5123" name="Text Box 4"/>
          <p:cNvSpPr txBox="1">
            <a:spLocks noChangeArrowheads="1"/>
          </p:cNvSpPr>
          <p:nvPr/>
        </p:nvSpPr>
        <p:spPr bwMode="auto">
          <a:xfrm>
            <a:off x="6781800" y="3276600"/>
            <a:ext cx="18288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5124" name="Text Box 6"/>
          <p:cNvSpPr txBox="1">
            <a:spLocks noChangeArrowheads="1"/>
          </p:cNvSpPr>
          <p:nvPr/>
        </p:nvSpPr>
        <p:spPr bwMode="auto">
          <a:xfrm>
            <a:off x="6458585" y="1067482"/>
            <a:ext cx="4053840" cy="461665"/>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00CC"/>
                </a:solidFill>
              </a:rPr>
              <a:t> </a:t>
            </a:r>
            <a:endParaRPr lang="en-US" b="1" dirty="0">
              <a:solidFill>
                <a:srgbClr val="0000CC"/>
              </a:solidFill>
            </a:endParaRPr>
          </a:p>
        </p:txBody>
      </p:sp>
      <p:pic>
        <p:nvPicPr>
          <p:cNvPr id="5125" name="Picture 7" descr="MPj04387740000[1]"/>
          <p:cNvPicPr>
            <a:picLocks noChangeAspect="1" noChangeArrowheads="1"/>
          </p:cNvPicPr>
          <p:nvPr/>
        </p:nvPicPr>
        <p:blipFill>
          <a:blip r:embed="rId3"/>
          <a:srcRect/>
          <a:stretch>
            <a:fillRect/>
          </a:stretch>
        </p:blipFill>
        <p:spPr bwMode="auto">
          <a:xfrm>
            <a:off x="0" y="0"/>
            <a:ext cx="1600200" cy="5181600"/>
          </a:xfrm>
          <a:prstGeom prst="rect">
            <a:avLst/>
          </a:prstGeom>
          <a:noFill/>
          <a:ln w="9525">
            <a:noFill/>
            <a:miter lim="800000"/>
            <a:headEnd/>
            <a:tailEnd/>
          </a:ln>
        </p:spPr>
      </p:pic>
      <p:pic>
        <p:nvPicPr>
          <p:cNvPr id="5126" name="Picture 8" descr="MPj04387740000[1]"/>
          <p:cNvPicPr>
            <a:picLocks noChangeAspect="1" noChangeArrowheads="1"/>
          </p:cNvPicPr>
          <p:nvPr/>
        </p:nvPicPr>
        <p:blipFill>
          <a:blip r:embed="rId3"/>
          <a:srcRect/>
          <a:stretch>
            <a:fillRect/>
          </a:stretch>
        </p:blipFill>
        <p:spPr bwMode="auto">
          <a:xfrm>
            <a:off x="7543800" y="0"/>
            <a:ext cx="1600200" cy="5257800"/>
          </a:xfrm>
          <a:prstGeom prst="rect">
            <a:avLst/>
          </a:prstGeom>
          <a:noFill/>
          <a:ln w="9525">
            <a:noFill/>
            <a:miter lim="800000"/>
            <a:headEnd/>
            <a:tailEnd/>
          </a:ln>
        </p:spPr>
      </p:pic>
      <p:pic>
        <p:nvPicPr>
          <p:cNvPr id="65538" name="Picture 2" descr="http://69.89.31.114/~acmneorg/wp-content/uploads/2013/12/cropped-camera_reg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2756"/>
            <a:ext cx="1600200" cy="1093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0" y="68253"/>
            <a:ext cx="9046029" cy="541348"/>
          </a:xfrm>
        </p:spPr>
        <p:txBody>
          <a:bodyPr>
            <a:normAutofit fontScale="90000"/>
          </a:bodyPr>
          <a:lstStyle/>
          <a:p>
            <a:pPr algn="ctr"/>
            <a:r>
              <a:rPr lang="en-US" dirty="0" smtClean="0"/>
              <a:t>Protected Categories by State</a:t>
            </a:r>
            <a:endParaRPr lang="en-US" dirty="0"/>
          </a:p>
        </p:txBody>
      </p:sp>
      <p:sp>
        <p:nvSpPr>
          <p:cNvPr id="3" name="Subtitle 2"/>
          <p:cNvSpPr>
            <a:spLocks noGrp="1"/>
          </p:cNvSpPr>
          <p:nvPr>
            <p:ph type="subTitle" idx="1"/>
          </p:nvPr>
        </p:nvSpPr>
        <p:spPr>
          <a:xfrm>
            <a:off x="152399" y="665208"/>
            <a:ext cx="8915399" cy="4363992"/>
          </a:xfrm>
        </p:spPr>
        <p:txBody>
          <a:bodyPr/>
          <a:lstStyle/>
          <a:p>
            <a:pPr algn="l"/>
            <a:endParaRPr lang="en-US" dirty="0"/>
          </a:p>
        </p:txBody>
      </p:sp>
      <p:sp>
        <p:nvSpPr>
          <p:cNvPr id="4" name="Footer Placeholder 3"/>
          <p:cNvSpPr>
            <a:spLocks noGrp="1"/>
          </p:cNvSpPr>
          <p:nvPr>
            <p:ph type="ftr" sz="quarter" idx="11"/>
          </p:nvPr>
        </p:nvSpPr>
        <p:spPr/>
        <p:txBody>
          <a:bodyPr/>
          <a:lstStyle/>
          <a:p>
            <a:pPr>
              <a:defRPr/>
            </a:pPr>
            <a:r>
              <a:rPr lang="en-US" smtClean="0"/>
              <a:t>(c) 2013 All Rights Reserved by Lauren Brenner, SPHR.  The information contained herein is general and is not offered, and should not be construed, as legal advice with respect to any specific matter. </a:t>
            </a:r>
            <a:endParaRPr lang="en-US" dirty="0"/>
          </a:p>
        </p:txBody>
      </p:sp>
      <p:pic>
        <p:nvPicPr>
          <p:cNvPr id="6" name="Picture 5"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0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8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531" y="119166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331"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5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6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31" y="829710"/>
            <a:ext cx="257514"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305242833"/>
              </p:ext>
            </p:extLst>
          </p:nvPr>
        </p:nvGraphicFramePr>
        <p:xfrm>
          <a:off x="152399" y="528595"/>
          <a:ext cx="8915400" cy="4500605"/>
        </p:xfrm>
        <a:graphic>
          <a:graphicData uri="http://schemas.openxmlformats.org/drawingml/2006/table">
            <a:tbl>
              <a:tblPr firstRow="1" bandRow="1">
                <a:tableStyleId>{5C22544A-7EE6-4342-B048-85BDC9FD1C3A}</a:tableStyleId>
              </a:tblPr>
              <a:tblGrid>
                <a:gridCol w="2228850"/>
                <a:gridCol w="2228850"/>
                <a:gridCol w="2228850"/>
                <a:gridCol w="2228850"/>
              </a:tblGrid>
              <a:tr h="304800">
                <a:tc>
                  <a:txBody>
                    <a:bodyPr/>
                    <a:lstStyle/>
                    <a:p>
                      <a:pPr algn="ctr" fontAlgn="b"/>
                      <a:r>
                        <a:rPr lang="en-US" sz="1800" b="1" i="0" u="sng" strike="noStrike" dirty="0">
                          <a:solidFill>
                            <a:srgbClr val="000000"/>
                          </a:solidFill>
                          <a:effectLst/>
                          <a:latin typeface="Calibri" panose="020F0502020204030204" pitchFamily="34" charset="0"/>
                        </a:rPr>
                        <a:t>Connecticut</a:t>
                      </a:r>
                    </a:p>
                  </a:txBody>
                  <a:tcPr marL="9525" marR="9525" marT="9525" marB="0" anchor="b"/>
                </a:tc>
                <a:tc>
                  <a:txBody>
                    <a:bodyPr/>
                    <a:lstStyle/>
                    <a:p>
                      <a:pPr algn="ctr" fontAlgn="b"/>
                      <a:r>
                        <a:rPr lang="en-US" sz="1800" b="1" i="0" u="sng" strike="noStrike" dirty="0">
                          <a:solidFill>
                            <a:srgbClr val="000000"/>
                          </a:solidFill>
                          <a:effectLst/>
                          <a:latin typeface="Calibri" panose="020F0502020204030204" pitchFamily="34" charset="0"/>
                        </a:rPr>
                        <a:t>Maine</a:t>
                      </a:r>
                    </a:p>
                  </a:txBody>
                  <a:tcPr marL="9525" marR="9525" marT="9525" marB="0" anchor="b"/>
                </a:tc>
                <a:tc>
                  <a:txBody>
                    <a:bodyPr/>
                    <a:lstStyle/>
                    <a:p>
                      <a:pPr algn="ctr" fontAlgn="b"/>
                      <a:r>
                        <a:rPr lang="en-US" sz="1800" b="1" i="0" u="sng" strike="noStrike">
                          <a:solidFill>
                            <a:srgbClr val="000000"/>
                          </a:solidFill>
                          <a:effectLst/>
                          <a:latin typeface="Calibri" panose="020F0502020204030204" pitchFamily="34" charset="0"/>
                        </a:rPr>
                        <a:t>Massachusetts</a:t>
                      </a:r>
                    </a:p>
                  </a:txBody>
                  <a:tcPr marL="9525" marR="9525" marT="9525" marB="0" anchor="b"/>
                </a:tc>
                <a:tc>
                  <a:txBody>
                    <a:bodyPr/>
                    <a:lstStyle/>
                    <a:p>
                      <a:pPr algn="ctr" fontAlgn="b"/>
                      <a:r>
                        <a:rPr lang="en-US" sz="1800" b="1" i="0" u="sng" strike="noStrike" dirty="0">
                          <a:solidFill>
                            <a:srgbClr val="000000"/>
                          </a:solidFill>
                          <a:effectLst/>
                          <a:latin typeface="Calibri" panose="020F0502020204030204" pitchFamily="34" charset="0"/>
                        </a:rPr>
                        <a:t>New Hampshire</a:t>
                      </a:r>
                    </a:p>
                  </a:txBody>
                  <a:tcPr marL="9525" marR="9525" marT="9525" marB="0" anchor="b"/>
                </a:tc>
              </a:tr>
              <a:tr h="258170">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rgbClr val="4D4D4D"/>
                          </a:solidFill>
                          <a:effectLst/>
                          <a:latin typeface="Arial" panose="020B0604020202020204" pitchFamily="34" charset="0"/>
                        </a:rPr>
                        <a:t>age (any 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age (40 plus)</a:t>
                      </a:r>
                    </a:p>
                  </a:txBody>
                  <a:tcPr marL="0" marR="0" marT="0" marB="0" anchor="ctr"/>
                </a:tc>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r>
              <a:tr h="152400">
                <a:tc>
                  <a:txBody>
                    <a:bodyPr/>
                    <a:lstStyle/>
                    <a:p>
                      <a:pPr algn="ctr" fontAlgn="ctr"/>
                      <a:r>
                        <a:rPr lang="en-US" sz="1100" b="0" i="0" u="none" strike="noStrike" dirty="0">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ancestry</a:t>
                      </a:r>
                    </a:p>
                  </a:txBody>
                  <a:tcPr marL="9525" marR="9525" marT="9525" marB="0" anchor="ctr"/>
                </a:tc>
              </a:tr>
              <a:tr h="228600">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r>
              <a:tr h="228600">
                <a:tc>
                  <a:txBody>
                    <a:bodyPr/>
                    <a:lstStyle/>
                    <a:p>
                      <a:pPr algn="ctr" fontAlgn="ctr"/>
                      <a:r>
                        <a:rPr lang="en-US" sz="1100" b="0" i="0" u="none" strike="noStrike" dirty="0" smtClean="0">
                          <a:solidFill>
                            <a:srgbClr val="4D4D4D"/>
                          </a:solidFill>
                          <a:effectLst/>
                          <a:latin typeface="Arial" panose="020B0604020202020204" pitchFamily="34" charset="0"/>
                        </a:rPr>
                        <a:t>religion/creed</a:t>
                      </a: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religion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religious creed</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religious creed</a:t>
                      </a:r>
                    </a:p>
                  </a:txBody>
                  <a:tcPr marL="9525" marR="9525" marT="9525" marB="0" anchor="ctr"/>
                </a:tc>
              </a:tr>
              <a:tr h="152400">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r>
              <a:tr h="304800">
                <a:tc>
                  <a:txBody>
                    <a:bodyPr/>
                    <a:lstStyle/>
                    <a:p>
                      <a:pPr algn="ctr" fontAlgn="ctr"/>
                      <a:r>
                        <a:rPr lang="en-US" sz="1100" b="0" i="0" u="none" strike="noStrike" dirty="0">
                          <a:solidFill>
                            <a:srgbClr val="4D4D4D"/>
                          </a:solidFill>
                          <a:effectLst/>
                          <a:latin typeface="Arial" panose="020B0604020202020204" pitchFamily="34" charset="0"/>
                        </a:rPr>
                        <a:t>gender identity or expression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gender identity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gender identity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4D4D4D"/>
                          </a:solidFill>
                          <a:effectLst/>
                          <a:latin typeface="Arial" panose="020B0604020202020204" pitchFamily="34" charset="0"/>
                        </a:rPr>
                        <a:t>lawful use of tobacco products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4D4D4D"/>
                          </a:solidFill>
                          <a:effectLst/>
                          <a:latin typeface="Arial" panose="020B0604020202020204" pitchFamily="34" charset="0"/>
                        </a:rPr>
                        <a:t>outside of work</a:t>
                      </a:r>
                      <a:endParaRPr lang="en-US" dirty="0"/>
                    </a:p>
                  </a:txBody>
                  <a:tcPr/>
                </a:tc>
              </a:tr>
              <a:tr h="158115">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9525" marR="9525" marT="9525" marB="0" anchor="ctr"/>
                </a:tc>
              </a:tr>
              <a:tr h="228600">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r>
              <a:tr h="108585">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a:t>
                      </a:r>
                    </a:p>
                  </a:txBody>
                  <a:tcPr marL="9525" marR="9525" marT="9525" marB="0" anchor="ctr"/>
                </a:tc>
              </a:tr>
              <a:tr h="160020">
                <a:tc>
                  <a:txBody>
                    <a:bodyPr/>
                    <a:lstStyle/>
                    <a:p>
                      <a:pPr algn="ctr" fontAlgn="ctr"/>
                      <a:r>
                        <a:rPr lang="en-US" sz="1100" b="0" i="0" u="none" strike="noStrike" dirty="0">
                          <a:solidFill>
                            <a:srgbClr val="4D4D4D"/>
                          </a:solidFill>
                          <a:effectLst/>
                          <a:latin typeface="Arial" panose="020B0604020202020204" pitchFamily="34" charset="0"/>
                        </a:rPr>
                        <a:t>pregnancy/childbirth</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childbirth or related conditions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and childbirth</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childbirth or related medical conditions</a:t>
                      </a:r>
                    </a:p>
                  </a:txBody>
                  <a:tcPr marL="9525" marR="9525" marT="9525" marB="0" anchor="ctr"/>
                </a:tc>
              </a:tr>
              <a:tr h="228600">
                <a:tc>
                  <a:txBody>
                    <a:bodyPr/>
                    <a:lstStyle/>
                    <a:p>
                      <a:pPr algn="ctr" fontAlgn="ctr"/>
                      <a:r>
                        <a:rPr lang="en-US" sz="1100" b="0" i="0" u="none" strike="noStrike" dirty="0">
                          <a:solidFill>
                            <a:srgbClr val="4D4D4D"/>
                          </a:solidFill>
                          <a:effectLst/>
                          <a:latin typeface="Arial" panose="020B0604020202020204" pitchFamily="34" charset="0"/>
                        </a:rPr>
                        <a:t>genetic information</a:t>
                      </a:r>
                    </a:p>
                  </a:txBody>
                  <a:tcPr marL="9525" marR="9525" marT="9525" marB="0" anchor="ctr"/>
                </a:tc>
                <a:tc>
                  <a:txBody>
                    <a:bodyPr/>
                    <a:lstStyle/>
                    <a:p>
                      <a:pPr algn="ctr" fontAlgn="ctr"/>
                      <a:r>
                        <a:rPr lang="en-US" sz="1100" b="0" i="0" u="none" strike="noStrike" dirty="0" smtClean="0">
                          <a:solidFill>
                            <a:srgbClr val="4D4D4D"/>
                          </a:solidFill>
                          <a:effectLst/>
                          <a:latin typeface="Arial" panose="020B0604020202020204" pitchFamily="34" charset="0"/>
                        </a:rPr>
                        <a:t>genetic information/testing</a:t>
                      </a: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genetic information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genetic </a:t>
                      </a:r>
                      <a:r>
                        <a:rPr lang="en-US" sz="1100" b="0" i="0" u="none" strike="noStrike" dirty="0" smtClean="0">
                          <a:solidFill>
                            <a:srgbClr val="4D4D4D"/>
                          </a:solidFill>
                          <a:effectLst/>
                          <a:latin typeface="Arial" panose="020B0604020202020204" pitchFamily="34" charset="0"/>
                        </a:rPr>
                        <a:t>testing/results</a:t>
                      </a:r>
                      <a:endParaRPr lang="en-US" sz="1100" b="0" i="0" u="none" strike="noStrike" dirty="0">
                        <a:solidFill>
                          <a:srgbClr val="4D4D4D"/>
                        </a:solidFill>
                        <a:effectLst/>
                        <a:latin typeface="Arial" panose="020B0604020202020204" pitchFamily="34" charset="0"/>
                      </a:endParaRPr>
                    </a:p>
                  </a:txBody>
                  <a:tcPr marL="9525" marR="9525" marT="9525" marB="0" anchor="ctr"/>
                </a:tc>
              </a:tr>
              <a:tr h="381000">
                <a:tc>
                  <a:txBody>
                    <a:bodyPr/>
                    <a:lstStyle/>
                    <a:p>
                      <a:pPr algn="ctr" fontAlgn="ctr"/>
                      <a:r>
                        <a:rPr lang="en-US" sz="1100" b="0" i="0" u="none" strike="noStrike" dirty="0">
                          <a:solidFill>
                            <a:srgbClr val="4D4D4D"/>
                          </a:solidFill>
                          <a:effectLst/>
                          <a:latin typeface="Arial" panose="020B0604020202020204" pitchFamily="34" charset="0"/>
                        </a:rPr>
                        <a:t>present or past history of mental disability, intellectual disability or learning disability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physical or mental disability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physical or mental disability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physical or mental disability</a:t>
                      </a:r>
                    </a:p>
                  </a:txBody>
                  <a:tcPr marL="9525" marR="9525" marT="9525" marB="0" anchor="ctr"/>
                </a:tc>
              </a:tr>
              <a:tr h="372385">
                <a:tc>
                  <a:txBody>
                    <a:bodyPr/>
                    <a:lstStyle/>
                    <a:p>
                      <a:pPr algn="ctr" fontAlgn="ctr"/>
                      <a:r>
                        <a:rPr lang="en-US" sz="1100" b="0" i="0" u="none" strike="noStrike" dirty="0">
                          <a:solidFill>
                            <a:srgbClr val="4D4D4D"/>
                          </a:solidFill>
                          <a:effectLst/>
                          <a:latin typeface="Arial" panose="020B0604020202020204" pitchFamily="34" charset="0"/>
                        </a:rPr>
                        <a:t>homelessness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previous assertion of a claim or right under Maine's Workers Compensation Law</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arrest record</a:t>
                      </a:r>
                    </a:p>
                  </a:txBody>
                  <a:tcPr marL="9525" marR="9525" marT="9525" marB="0" anchor="ctr"/>
                </a:tc>
                <a:tc>
                  <a:txBody>
                    <a:bodyPr/>
                    <a:lstStyle/>
                    <a:p>
                      <a:pPr algn="ctr" fontAlgn="b"/>
                      <a:r>
                        <a:rPr lang="fr-FR" sz="1100" b="0" i="0" u="none" strike="noStrike" dirty="0" err="1">
                          <a:solidFill>
                            <a:srgbClr val="000000"/>
                          </a:solidFill>
                          <a:effectLst/>
                          <a:latin typeface="Calibri" panose="020F0502020204030204" pitchFamily="34" charset="0"/>
                        </a:rPr>
                        <a:t>Domestic</a:t>
                      </a:r>
                      <a:r>
                        <a:rPr lang="fr-FR" sz="1100" b="0" i="0" u="none" strike="noStrike" dirty="0">
                          <a:solidFill>
                            <a:srgbClr val="000000"/>
                          </a:solidFill>
                          <a:effectLst/>
                          <a:latin typeface="Calibri" panose="020F0502020204030204" pitchFamily="34" charset="0"/>
                        </a:rPr>
                        <a:t> Violence </a:t>
                      </a:r>
                      <a:r>
                        <a:rPr lang="fr-FR" sz="1100" b="0" i="0" u="none" strike="noStrike" dirty="0" err="1">
                          <a:solidFill>
                            <a:srgbClr val="000000"/>
                          </a:solidFill>
                          <a:effectLst/>
                          <a:latin typeface="Calibri" panose="020F0502020204030204" pitchFamily="34" charset="0"/>
                        </a:rPr>
                        <a:t>Victims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eff</a:t>
                      </a:r>
                      <a:r>
                        <a:rPr lang="fr-FR" sz="1100" b="0" i="0" u="none" strike="noStrike" dirty="0">
                          <a:solidFill>
                            <a:srgbClr val="000000"/>
                          </a:solidFill>
                          <a:effectLst/>
                          <a:latin typeface="Calibri" panose="020F0502020204030204" pitchFamily="34" charset="0"/>
                        </a:rPr>
                        <a:t>. 9/9/14)</a:t>
                      </a:r>
                    </a:p>
                  </a:txBody>
                  <a:tcPr marL="9525" marR="9525" marT="9525" marB="0" anchor="b"/>
                </a:tc>
              </a:tr>
              <a:tr h="208555">
                <a:tc>
                  <a:txBody>
                    <a:bodyPr/>
                    <a:lstStyle/>
                    <a:p>
                      <a:pPr algn="ctr" fontAlgn="ctr"/>
                      <a:r>
                        <a:rPr lang="en-US" sz="1100" b="0" i="0" u="none" strike="noStrike" dirty="0">
                          <a:solidFill>
                            <a:srgbClr val="4D4D4D"/>
                          </a:solidFill>
                          <a:effectLst/>
                          <a:latin typeface="Arial" panose="020B0604020202020204" pitchFamily="34" charset="0"/>
                        </a:rPr>
                        <a:t>breastfeeding women</a:t>
                      </a:r>
                    </a:p>
                  </a:txBody>
                  <a:tcPr marL="9525" marR="9525" marT="9525" marB="0" anchor="ctr"/>
                </a:tc>
                <a:tc>
                  <a:txBody>
                    <a:bodyPr/>
                    <a:lstStyle/>
                    <a:p>
                      <a:pPr algn="ctr"/>
                      <a:endParaRPr lang="en-US" sz="1100" dirty="0"/>
                    </a:p>
                  </a:txBody>
                  <a:tcPr/>
                </a:tc>
                <a:tc>
                  <a:txBody>
                    <a:bodyPr/>
                    <a:lstStyle/>
                    <a:p>
                      <a:pPr algn="ctr" fontAlgn="b"/>
                      <a:r>
                        <a:rPr lang="en-US" sz="1100" b="0" i="0" u="none" strike="noStrike" dirty="0">
                          <a:solidFill>
                            <a:srgbClr val="4D4D4D"/>
                          </a:solidFill>
                          <a:effectLst/>
                          <a:latin typeface="Arial" panose="020B0604020202020204" pitchFamily="34" charset="0"/>
                        </a:rPr>
                        <a:t>AIDS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a:endParaRPr lang="en-US" sz="1100" dirty="0"/>
                    </a:p>
                  </a:txBody>
                  <a:tcPr/>
                </a:tc>
              </a:tr>
              <a:tr h="188595">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c>
                  <a:txBody>
                    <a:bodyPr/>
                    <a:lstStyle/>
                    <a:p>
                      <a:pPr algn="ctr"/>
                      <a:endParaRPr lang="en-US" sz="1100" dirty="0"/>
                    </a:p>
                  </a:txBody>
                  <a:tcPr/>
                </a:tc>
                <a:tc>
                  <a:txBody>
                    <a:bodyPr/>
                    <a:lstStyle/>
                    <a:p>
                      <a:pPr algn="ctr" fontAlgn="ctr"/>
                      <a:r>
                        <a:rPr lang="en-US" sz="1100" b="0" i="0" u="none" strike="noStrike" dirty="0">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r>
            </a:tbl>
          </a:graphicData>
        </a:graphic>
      </p:graphicFrame>
    </p:spTree>
    <p:extLst>
      <p:ext uri="{BB962C8B-B14F-4D97-AF65-F5344CB8AC3E}">
        <p14:creationId xmlns:p14="http://schemas.microsoft.com/office/powerpoint/2010/main" val="282193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0" y="68253"/>
            <a:ext cx="9046029" cy="541348"/>
          </a:xfrm>
        </p:spPr>
        <p:txBody>
          <a:bodyPr>
            <a:normAutofit fontScale="90000"/>
          </a:bodyPr>
          <a:lstStyle/>
          <a:p>
            <a:pPr algn="ctr"/>
            <a:r>
              <a:rPr lang="en-US" dirty="0" smtClean="0"/>
              <a:t>Protected Categories by State</a:t>
            </a:r>
            <a:endParaRPr lang="en-US" dirty="0"/>
          </a:p>
        </p:txBody>
      </p:sp>
      <p:sp>
        <p:nvSpPr>
          <p:cNvPr id="3" name="Subtitle 2"/>
          <p:cNvSpPr>
            <a:spLocks noGrp="1"/>
          </p:cNvSpPr>
          <p:nvPr>
            <p:ph type="subTitle" idx="1"/>
          </p:nvPr>
        </p:nvSpPr>
        <p:spPr>
          <a:xfrm>
            <a:off x="152399" y="665208"/>
            <a:ext cx="8915399" cy="4363992"/>
          </a:xfrm>
        </p:spPr>
        <p:txBody>
          <a:bodyPr/>
          <a:lstStyle/>
          <a:p>
            <a:pPr algn="l"/>
            <a:endParaRPr lang="en-US" dirty="0"/>
          </a:p>
        </p:txBody>
      </p:sp>
      <p:sp>
        <p:nvSpPr>
          <p:cNvPr id="4" name="Footer Placeholder 3"/>
          <p:cNvSpPr>
            <a:spLocks noGrp="1"/>
          </p:cNvSpPr>
          <p:nvPr>
            <p:ph type="ftr" sz="quarter" idx="11"/>
          </p:nvPr>
        </p:nvSpPr>
        <p:spPr/>
        <p:txBody>
          <a:bodyPr/>
          <a:lstStyle/>
          <a:p>
            <a:pPr>
              <a:defRPr/>
            </a:pPr>
            <a:r>
              <a:rPr lang="en-US" smtClean="0"/>
              <a:t>(c) 2013 All Rights Reserved by Lauren Brenner, SPHR.  The information contained herein is general and is not offered, and should not be construed, as legal advice with respect to any specific matter. </a:t>
            </a:r>
            <a:endParaRPr lang="en-US" dirty="0"/>
          </a:p>
        </p:txBody>
      </p:sp>
      <p:pic>
        <p:nvPicPr>
          <p:cNvPr id="6" name="Picture 5"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8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531" y="119166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31"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5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6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631" y="829710"/>
            <a:ext cx="257514"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549755892"/>
              </p:ext>
            </p:extLst>
          </p:nvPr>
        </p:nvGraphicFramePr>
        <p:xfrm>
          <a:off x="152400" y="829710"/>
          <a:ext cx="8763000" cy="4055998"/>
        </p:xfrm>
        <a:graphic>
          <a:graphicData uri="http://schemas.openxmlformats.org/drawingml/2006/table">
            <a:tbl>
              <a:tblPr firstRow="1" bandRow="1">
                <a:tableStyleId>{5C22544A-7EE6-4342-B048-85BDC9FD1C3A}</a:tableStyleId>
              </a:tblPr>
              <a:tblGrid>
                <a:gridCol w="1588269"/>
                <a:gridCol w="1398085"/>
                <a:gridCol w="1398085"/>
                <a:gridCol w="1497948"/>
                <a:gridCol w="1697675"/>
                <a:gridCol w="1182938"/>
              </a:tblGrid>
              <a:tr h="513076">
                <a:tc gridSpan="2">
                  <a:txBody>
                    <a:bodyPr/>
                    <a:lstStyle/>
                    <a:p>
                      <a:pPr algn="ctr" fontAlgn="b"/>
                      <a:r>
                        <a:rPr lang="en-US" sz="1800" b="1" i="0" u="sng" strike="noStrike" dirty="0">
                          <a:solidFill>
                            <a:srgbClr val="000000"/>
                          </a:solidFill>
                          <a:effectLst/>
                          <a:latin typeface="Calibri" panose="020F0502020204030204" pitchFamily="34" charset="0"/>
                        </a:rPr>
                        <a:t>New York</a:t>
                      </a:r>
                    </a:p>
                  </a:txBody>
                  <a:tcPr marL="9525" marR="9525" marT="9525" marB="0" anchor="b"/>
                </a:tc>
                <a:tc hMerge="1">
                  <a:txBody>
                    <a:bodyPr/>
                    <a:lstStyle/>
                    <a:p>
                      <a:endParaRPr lang="en-US"/>
                    </a:p>
                  </a:txBody>
                  <a:tcPr/>
                </a:tc>
                <a:tc gridSpan="2">
                  <a:txBody>
                    <a:bodyPr/>
                    <a:lstStyle/>
                    <a:p>
                      <a:pPr algn="ctr" fontAlgn="b"/>
                      <a:r>
                        <a:rPr lang="en-US" sz="1800" b="1" i="0" u="sng" strike="noStrike" dirty="0">
                          <a:solidFill>
                            <a:srgbClr val="000000"/>
                          </a:solidFill>
                          <a:effectLst/>
                          <a:latin typeface="Calibri" panose="020F0502020204030204" pitchFamily="34" charset="0"/>
                        </a:rPr>
                        <a:t>Rhode Island</a:t>
                      </a:r>
                    </a:p>
                  </a:txBody>
                  <a:tcPr marL="9525" marR="9525" marT="9525" marB="0" anchor="b"/>
                </a:tc>
                <a:tc hMerge="1">
                  <a:txBody>
                    <a:bodyPr/>
                    <a:lstStyle/>
                    <a:p>
                      <a:endParaRPr lang="en-US"/>
                    </a:p>
                  </a:txBody>
                  <a:tcPr/>
                </a:tc>
                <a:tc gridSpan="2">
                  <a:txBody>
                    <a:bodyPr/>
                    <a:lstStyle/>
                    <a:p>
                      <a:pPr algn="ctr" fontAlgn="b"/>
                      <a:r>
                        <a:rPr lang="en-US" sz="1800" b="1" i="0" u="sng" strike="noStrike" dirty="0">
                          <a:solidFill>
                            <a:srgbClr val="000000"/>
                          </a:solidFill>
                          <a:effectLst/>
                          <a:latin typeface="Calibri" panose="020F0502020204030204" pitchFamily="34" charset="0"/>
                        </a:rPr>
                        <a:t>Vermont</a:t>
                      </a:r>
                    </a:p>
                  </a:txBody>
                  <a:tcPr marL="9525" marR="9525" marT="9525" marB="0" anchor="b"/>
                </a:tc>
                <a:tc hMerge="1">
                  <a:txBody>
                    <a:bodyPr/>
                    <a:lstStyle/>
                    <a:p>
                      <a:endParaRPr lang="en-US"/>
                    </a:p>
                  </a:txBody>
                  <a:tcPr/>
                </a:tc>
              </a:tr>
              <a:tr h="361392">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c>
                  <a:txBody>
                    <a:bodyPr/>
                    <a:lstStyle/>
                    <a:p>
                      <a:pPr algn="l" fontAlgn="b"/>
                      <a:r>
                        <a:rPr lang="en-US" sz="1100" b="0" i="0" u="none" strike="noStrike" dirty="0">
                          <a:solidFill>
                            <a:srgbClr val="4D4D4D"/>
                          </a:solidFill>
                          <a:effectLst/>
                          <a:latin typeface="Arial" panose="020B0604020202020204" pitchFamily="34" charset="0"/>
                        </a:rPr>
                        <a:t>age (40 plus)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lie detector test</a:t>
                      </a:r>
                    </a:p>
                  </a:txBody>
                  <a:tcPr marL="9525" marR="9525" marT="9525" marB="0" anchor="ctr"/>
                </a:tc>
                <a:tc>
                  <a:txBody>
                    <a:bodyPr/>
                    <a:lstStyle/>
                    <a:p>
                      <a:pPr algn="ctr" fontAlgn="b"/>
                      <a:r>
                        <a:rPr lang="en-US" sz="1100" b="0" i="0" u="none" strike="noStrike" dirty="0">
                          <a:solidFill>
                            <a:srgbClr val="4D4D4D"/>
                          </a:solidFill>
                          <a:effectLst/>
                          <a:latin typeface="Arial" panose="020B0604020202020204" pitchFamily="34" charset="0"/>
                        </a:rPr>
                        <a:t>age (18 plus)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smtClean="0">
                          <a:solidFill>
                            <a:srgbClr val="4D4D4D"/>
                          </a:solidFill>
                          <a:effectLst/>
                          <a:latin typeface="Arial" panose="020B0604020202020204" pitchFamily="34" charset="0"/>
                        </a:rPr>
                        <a:t>race</a:t>
                      </a:r>
                      <a:endParaRPr lang="en-US" sz="1100" b="0" i="0" u="none" strike="noStrike" dirty="0">
                        <a:solidFill>
                          <a:srgbClr val="4D4D4D"/>
                        </a:solidFill>
                        <a:effectLst/>
                        <a:latin typeface="Arial" panose="020B0604020202020204" pitchFamily="34" charset="0"/>
                      </a:endParaRPr>
                    </a:p>
                  </a:txBody>
                  <a:tcPr marL="9525" marR="9525" marT="9525" marB="0" anchor="ctr"/>
                </a:tc>
              </a:tr>
              <a:tr h="250016">
                <a:tc>
                  <a:txBody>
                    <a:bodyPr/>
                    <a:lstStyle/>
                    <a:p>
                      <a:pPr algn="ctr" fontAlgn="ctr"/>
                      <a:r>
                        <a:rPr lang="en-US" sz="1100" b="0" i="0" u="none" strike="noStrike" dirty="0">
                          <a:solidFill>
                            <a:srgbClr val="4D4D4D"/>
                          </a:solidFill>
                          <a:effectLst/>
                          <a:latin typeface="Arial" panose="020B0604020202020204" pitchFamily="34" charset="0"/>
                        </a:rPr>
                        <a:t>AIDS</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AIDS/HIV</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place of birth</a:t>
                      </a:r>
                    </a:p>
                  </a:txBody>
                  <a:tcPr marL="9525" marR="9525" marT="9525" marB="0" anchor="ctr"/>
                </a:tc>
              </a:tr>
              <a:tr h="418420">
                <a:tc>
                  <a:txBody>
                    <a:bodyPr/>
                    <a:lstStyle/>
                    <a:p>
                      <a:pPr algn="ctr" fontAlgn="ctr"/>
                      <a:r>
                        <a:rPr lang="en-US" sz="1100" b="0" i="0" u="none" strike="noStrike" dirty="0">
                          <a:solidFill>
                            <a:srgbClr val="4D4D4D"/>
                          </a:solidFill>
                          <a:effectLst/>
                          <a:latin typeface="Arial" panose="020B0604020202020204" pitchFamily="34" charset="0"/>
                        </a:rPr>
                        <a:t>arrest or conviction record</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pregnancy or childbirth</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pregnancy</a:t>
                      </a:r>
                    </a:p>
                  </a:txBody>
                  <a:tcPr marL="9525" marR="9525" marT="9525" marB="0" anchor="ctr"/>
                </a:tc>
              </a:tr>
              <a:tr h="560453">
                <a:tc>
                  <a:txBody>
                    <a:bodyPr/>
                    <a:lstStyle/>
                    <a:p>
                      <a:pPr algn="ctr" fontAlgn="ctr"/>
                      <a:r>
                        <a:rPr lang="en-US" sz="1100" b="0" i="0" u="none" strike="noStrike" dirty="0">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predisposing genetic characteristics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country of ancestral origin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gender identity</a:t>
                      </a:r>
                    </a:p>
                  </a:txBody>
                  <a:tcPr marL="0" marR="0" marT="0" marB="0" anchor="ctr"/>
                </a:tc>
                <a:tc>
                  <a:txBody>
                    <a:bodyPr/>
                    <a:lstStyle/>
                    <a:p>
                      <a:pPr algn="ctr" fontAlgn="ctr"/>
                      <a:r>
                        <a:rPr lang="en-US" sz="1100" b="0" i="0" u="none" strike="noStrike" dirty="0" smtClean="0">
                          <a:solidFill>
                            <a:srgbClr val="4D4D4D"/>
                          </a:solidFill>
                          <a:effectLst/>
                          <a:latin typeface="Arial" panose="020B0604020202020204" pitchFamily="34" charset="0"/>
                        </a:rPr>
                        <a:t>physical or mental condition</a:t>
                      </a:r>
                      <a:endParaRPr lang="en-US" sz="1100" b="0" i="0" u="none" strike="noStrike" dirty="0">
                        <a:solidFill>
                          <a:srgbClr val="4D4D4D"/>
                        </a:solidFill>
                        <a:effectLst/>
                        <a:latin typeface="Arial" panose="020B0604020202020204" pitchFamily="34" charset="0"/>
                      </a:endParaRPr>
                    </a:p>
                  </a:txBody>
                  <a:tcPr marL="9525" marR="9525" marT="9525" marB="0" anchor="ctr"/>
                </a:tc>
              </a:tr>
              <a:tr h="366691">
                <a:tc>
                  <a:txBody>
                    <a:bodyPr/>
                    <a:lstStyle/>
                    <a:p>
                      <a:pPr algn="ctr" fontAlgn="ctr"/>
                      <a:r>
                        <a:rPr lang="en-US" sz="1100" b="0" i="0" u="none" strike="noStrike" dirty="0">
                          <a:solidFill>
                            <a:srgbClr val="4D4D4D"/>
                          </a:solidFill>
                          <a:effectLst/>
                          <a:latin typeface="Arial" panose="020B0604020202020204" pitchFamily="34" charset="0"/>
                        </a:rPr>
                        <a:t>creed</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pregnancy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disability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religion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genetic testing/information</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religion</a:t>
                      </a:r>
                    </a:p>
                  </a:txBody>
                  <a:tcPr marL="9525" marR="9525" marT="9525" marB="0" anchor="ctr"/>
                </a:tc>
              </a:tr>
              <a:tr h="404551">
                <a:tc>
                  <a:txBody>
                    <a:bodyPr/>
                    <a:lstStyle/>
                    <a:p>
                      <a:pPr algn="ctr" fontAlgn="ctr"/>
                      <a:r>
                        <a:rPr lang="en-US" sz="1100" b="0" i="0" u="none" strike="noStrike" dirty="0">
                          <a:solidFill>
                            <a:srgbClr val="4D4D4D"/>
                          </a:solidFill>
                          <a:effectLst/>
                          <a:latin typeface="Arial" panose="020B0604020202020204" pitchFamily="34" charset="0"/>
                        </a:rPr>
                        <a:t>disability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domestic abuse order or petition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HIV status</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r>
              <a:tr h="416694">
                <a:tc>
                  <a:txBody>
                    <a:bodyPr/>
                    <a:lstStyle/>
                    <a:p>
                      <a:pPr algn="ctr" fontAlgn="ctr"/>
                      <a:r>
                        <a:rPr lang="en-US" sz="1100" b="0" i="0" u="none" strike="noStrike" dirty="0">
                          <a:solidFill>
                            <a:srgbClr val="4D4D4D"/>
                          </a:solidFill>
                          <a:effectLst/>
                          <a:latin typeface="Arial" panose="020B0604020202020204" pitchFamily="34" charset="0"/>
                        </a:rPr>
                        <a:t>domestic violence victim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gender identity or expression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smtClean="0">
                          <a:solidFill>
                            <a:srgbClr val="4D4D4D"/>
                          </a:solidFill>
                          <a:effectLst/>
                          <a:latin typeface="Arial" panose="020B0604020202020204" pitchFamily="34" charset="0"/>
                        </a:rPr>
                        <a:t>Military/ National </a:t>
                      </a:r>
                      <a:r>
                        <a:rPr lang="en-US" sz="1100" b="0" i="0" u="none" strike="noStrike" dirty="0">
                          <a:solidFill>
                            <a:srgbClr val="4D4D4D"/>
                          </a:solidFill>
                          <a:effectLst/>
                          <a:latin typeface="Arial" panose="020B0604020202020204" pitchFamily="34" charset="0"/>
                        </a:rPr>
                        <a:t>Guard status</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r>
              <a:tr h="377108">
                <a:tc>
                  <a:txBody>
                    <a:bodyPr/>
                    <a:lstStyle/>
                    <a:p>
                      <a:pPr algn="ctr" fontAlgn="ctr"/>
                      <a:r>
                        <a:rPr lang="en-US" sz="1100" b="0" i="0" u="none" strike="noStrike" dirty="0">
                          <a:solidFill>
                            <a:srgbClr val="4D4D4D"/>
                          </a:solidFill>
                          <a:effectLst/>
                          <a:latin typeface="Arial" panose="020B0604020202020204" pitchFamily="34" charset="0"/>
                        </a:rPr>
                        <a:t>lie detector test</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genetic testing</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smoking during nonworking hours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4D4D4D"/>
                        </a:solidFill>
                        <a:effectLst/>
                        <a:latin typeface="Arial" panose="020B0604020202020204" pitchFamily="34" charset="0"/>
                      </a:endParaRPr>
                    </a:p>
                  </a:txBody>
                  <a:tcPr marL="9525" marR="9525" marT="9525" marB="0" anchor="ctr"/>
                </a:tc>
              </a:tr>
              <a:tr h="387597">
                <a:tc>
                  <a:txBody>
                    <a:bodyPr/>
                    <a:lstStyle/>
                    <a:p>
                      <a:pPr algn="ctr" fontAlgn="ctr"/>
                      <a:r>
                        <a:rPr lang="en-US" sz="1100" b="0" i="0" u="none" strike="noStrike" dirty="0">
                          <a:solidFill>
                            <a:srgbClr val="4D4D4D"/>
                          </a:solidFill>
                          <a:effectLst/>
                          <a:latin typeface="Arial" panose="020B0604020202020204" pitchFamily="34" charset="0"/>
                        </a:rPr>
                        <a:t>use of service or guide dog</a:t>
                      </a:r>
                    </a:p>
                  </a:txBody>
                  <a:tcPr marL="9525" marR="9525" marT="9525" marB="0" anchor="ctr"/>
                </a:tc>
                <a:tc>
                  <a:txBody>
                    <a:bodyPr/>
                    <a:lstStyle/>
                    <a:p>
                      <a:pPr algn="ctr" fontAlgn="ct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homelessness</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4D4D4D"/>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4D4D4D"/>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86575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23554" name="Rectangle 2"/>
          <p:cNvSpPr>
            <a:spLocks noGrp="1"/>
          </p:cNvSpPr>
          <p:nvPr>
            <p:ph type="title" idx="4294967295"/>
          </p:nvPr>
        </p:nvSpPr>
        <p:spPr bwMode="auto">
          <a:xfrm>
            <a:off x="457200" y="0"/>
            <a:ext cx="8229600" cy="1143000"/>
          </a:xfrm>
          <a:noFill/>
        </p:spPr>
        <p:txBody>
          <a:bodyPr/>
          <a:lstStyle/>
          <a:p>
            <a:pPr algn="ctr"/>
            <a:r>
              <a:rPr lang="en-US" sz="3200" smtClean="0">
                <a:solidFill>
                  <a:schemeClr val="folHlink"/>
                </a:solidFill>
                <a:effectLst/>
              </a:rPr>
              <a:t>#1  Unlawful Pre-Employment </a:t>
            </a:r>
            <a:br>
              <a:rPr lang="en-US" sz="3200" smtClean="0">
                <a:solidFill>
                  <a:schemeClr val="folHlink"/>
                </a:solidFill>
                <a:effectLst/>
              </a:rPr>
            </a:br>
            <a:r>
              <a:rPr lang="en-US" sz="3200" smtClean="0">
                <a:solidFill>
                  <a:schemeClr val="folHlink"/>
                </a:solidFill>
                <a:effectLst/>
              </a:rPr>
              <a:t>Process and Questions</a:t>
            </a:r>
          </a:p>
        </p:txBody>
      </p:sp>
      <p:sp>
        <p:nvSpPr>
          <p:cNvPr id="23555" name="Rectangle 3"/>
          <p:cNvSpPr>
            <a:spLocks noGrp="1"/>
          </p:cNvSpPr>
          <p:nvPr>
            <p:ph type="body" idx="4294967295"/>
          </p:nvPr>
        </p:nvSpPr>
        <p:spPr>
          <a:xfrm>
            <a:off x="457200" y="1447800"/>
            <a:ext cx="8229600" cy="4525963"/>
          </a:xfrm>
        </p:spPr>
        <p:txBody>
          <a:bodyPr/>
          <a:lstStyle/>
          <a:p>
            <a:pPr marL="1276350" lvl="3" indent="-361950"/>
            <a:r>
              <a:rPr lang="en-US" sz="2000" b="1" smtClean="0"/>
              <a:t>Asking questions to discover protected category information</a:t>
            </a:r>
          </a:p>
          <a:p>
            <a:pPr marL="1276350" lvl="3" indent="-361950"/>
            <a:r>
              <a:rPr lang="en-US" sz="2000" b="1" smtClean="0"/>
              <a:t>Requesting criminal history information on employment applications</a:t>
            </a:r>
          </a:p>
          <a:p>
            <a:pPr marL="1276350" lvl="3" indent="-361950"/>
            <a:r>
              <a:rPr lang="en-US" sz="2000" b="1" smtClean="0"/>
              <a:t>Asking non-job-related questions</a:t>
            </a:r>
            <a:endParaRPr lang="en-US" sz="2000" smtClean="0"/>
          </a:p>
          <a:p>
            <a:pPr marL="1276350" lvl="3" indent="-361950"/>
            <a:r>
              <a:rPr lang="en-US" sz="2000" b="1" smtClean="0"/>
              <a:t>Copying a driver’s license prior to employment offer</a:t>
            </a:r>
            <a:endParaRPr lang="en-US" sz="2000" smtClean="0"/>
          </a:p>
          <a:p>
            <a:pPr marL="1276350" lvl="3" indent="-361950"/>
            <a:r>
              <a:rPr lang="en-US" sz="2000" b="1" smtClean="0"/>
              <a:t>Requiring completion of background check form prior to employment offer</a:t>
            </a:r>
            <a:endParaRPr lang="en-US" sz="2000" smtClean="0"/>
          </a:p>
          <a:p>
            <a:pPr marL="1276350" lvl="3" indent="-361950"/>
            <a:r>
              <a:rPr lang="en-US" sz="2000" b="1" smtClean="0"/>
              <a:t>Requiring certain skill testing &amp; /or questions of some applicants and not others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18"/>
          <p:cNvSpPr txBox="1">
            <a:spLocks noGrp="1"/>
          </p:cNvSpPr>
          <p:nvPr/>
        </p:nvSpPr>
        <p:spPr bwMode="auto">
          <a:xfrm>
            <a:off x="0" y="6492875"/>
            <a:ext cx="8915400" cy="365125"/>
          </a:xfrm>
          <a:prstGeom prst="rect">
            <a:avLst/>
          </a:prstGeom>
          <a:noFill/>
          <a:ln w="9525">
            <a:noFill/>
            <a:miter lim="800000"/>
            <a:headEnd/>
            <a:tailEnd/>
          </a:ln>
        </p:spPr>
        <p:txBody>
          <a:bodyPr anchor="b"/>
          <a:lstStyle/>
          <a:p>
            <a:endParaRPr lang="en-US" sz="1000">
              <a:solidFill>
                <a:srgbClr val="E8F0F4"/>
              </a:solidFill>
            </a:endParaRPr>
          </a:p>
        </p:txBody>
      </p:sp>
      <p:sp>
        <p:nvSpPr>
          <p:cNvPr id="23554" name="Rectangle 2"/>
          <p:cNvSpPr>
            <a:spLocks noGrp="1"/>
          </p:cNvSpPr>
          <p:nvPr>
            <p:ph type="title" idx="4294967295"/>
          </p:nvPr>
        </p:nvSpPr>
        <p:spPr bwMode="auto"/>
        <p:txBody>
          <a:bodyPr>
            <a:normAutofit fontScale="90000"/>
          </a:bodyPr>
          <a:lstStyle/>
          <a:p>
            <a:pPr algn="ctr">
              <a:defRPr/>
            </a:pPr>
            <a:r>
              <a:rPr lang="en-US" smtClean="0">
                <a:effectLst/>
              </a:rPr>
              <a:t>Pre-Employment </a:t>
            </a:r>
            <a:br>
              <a:rPr lang="en-US" smtClean="0">
                <a:effectLst/>
              </a:rPr>
            </a:br>
            <a:r>
              <a:rPr lang="en-US" smtClean="0">
                <a:effectLst/>
              </a:rPr>
              <a:t>Process and Questions Remedies</a:t>
            </a:r>
          </a:p>
        </p:txBody>
      </p:sp>
      <p:graphicFrame>
        <p:nvGraphicFramePr>
          <p:cNvPr id="76865" name="Group 65"/>
          <p:cNvGraphicFramePr>
            <a:graphicFrameLocks noGrp="1"/>
          </p:cNvGraphicFramePr>
          <p:nvPr/>
        </p:nvGraphicFramePr>
        <p:xfrm>
          <a:off x="685800" y="1600200"/>
          <a:ext cx="8153400" cy="3505200"/>
        </p:xfrm>
        <a:graphic>
          <a:graphicData uri="http://schemas.openxmlformats.org/drawingml/2006/table">
            <a:tbl>
              <a:tblPr/>
              <a:tblGrid>
                <a:gridCol w="4076700"/>
                <a:gridCol w="4076700"/>
              </a:tblGrid>
              <a:tr h="3505200">
                <a:tc>
                  <a:txBody>
                    <a:bodyPr/>
                    <a:lstStyle/>
                    <a:p>
                      <a:pPr marL="342900" marR="0" lvl="3" indent="0" algn="l" defTabSz="914400" rtl="0" eaLnBrk="0" fontAlgn="base" latinLnBrk="0" hangingPunct="0">
                        <a:lnSpc>
                          <a:spcPct val="100000"/>
                        </a:lnSpc>
                        <a:spcBef>
                          <a:spcPts val="350"/>
                        </a:spcBef>
                        <a:spcAft>
                          <a:spcPct val="0"/>
                        </a:spcAft>
                        <a:buClr>
                          <a:schemeClr val="tx1"/>
                        </a:buClr>
                        <a:buSzTx/>
                        <a:buFontTx/>
                        <a:buChar char="•"/>
                        <a:tabLst/>
                      </a:pPr>
                      <a:r>
                        <a:rPr kumimoji="0" lang="en-US" sz="1800" b="0" i="0" u="none" strike="noStrike" cap="none" normalizeH="0" baseline="0" smtClean="0">
                          <a:ln>
                            <a:noFill/>
                          </a:ln>
                          <a:solidFill>
                            <a:schemeClr val="tx1"/>
                          </a:solidFill>
                          <a:effectLst/>
                          <a:latin typeface="Cambria" pitchFamily="18" charset="0"/>
                        </a:rPr>
                        <a:t> Review your application</a:t>
                      </a:r>
                    </a:p>
                    <a:p>
                      <a:pPr marL="342900" marR="0" lvl="3" indent="0" algn="l" defTabSz="914400" rtl="0" eaLnBrk="0" fontAlgn="base" latinLnBrk="0" hangingPunct="0">
                        <a:lnSpc>
                          <a:spcPct val="100000"/>
                        </a:lnSpc>
                        <a:spcBef>
                          <a:spcPts val="350"/>
                        </a:spcBef>
                        <a:spcAft>
                          <a:spcPct val="0"/>
                        </a:spcAft>
                        <a:buClr>
                          <a:schemeClr val="tx1"/>
                        </a:buClr>
                        <a:buSzTx/>
                        <a:buFontTx/>
                        <a:buChar char="•"/>
                        <a:tabLst/>
                      </a:pPr>
                      <a:r>
                        <a:rPr kumimoji="0" lang="en-US" sz="1800" b="0" i="0" u="none" strike="noStrike" cap="none" normalizeH="0" baseline="0" smtClean="0">
                          <a:ln>
                            <a:noFill/>
                          </a:ln>
                          <a:solidFill>
                            <a:schemeClr val="tx1"/>
                          </a:solidFill>
                          <a:effectLst/>
                          <a:latin typeface="Cambria" pitchFamily="18" charset="0"/>
                        </a:rPr>
                        <a:t> Standardize your interview </a:t>
                      </a:r>
                    </a:p>
                    <a:p>
                      <a:pPr marL="342900" marR="0" lvl="3" indent="0" algn="l" defTabSz="914400" rtl="0" eaLnBrk="0" fontAlgn="base" latinLnBrk="0" hangingPunct="0">
                        <a:lnSpc>
                          <a:spcPct val="100000"/>
                        </a:lnSpc>
                        <a:spcBef>
                          <a:spcPts val="35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ambria" pitchFamily="18" charset="0"/>
                        </a:rPr>
                        <a:t>   process</a:t>
                      </a:r>
                    </a:p>
                    <a:p>
                      <a:pPr marL="342900" marR="0" lvl="3" indent="0" algn="l" defTabSz="914400" rtl="0" eaLnBrk="0" fontAlgn="base" latinLnBrk="0" hangingPunct="0">
                        <a:lnSpc>
                          <a:spcPct val="100000"/>
                        </a:lnSpc>
                        <a:spcBef>
                          <a:spcPts val="350"/>
                        </a:spcBef>
                        <a:spcAft>
                          <a:spcPct val="0"/>
                        </a:spcAft>
                        <a:buClr>
                          <a:schemeClr val="tx1"/>
                        </a:buClr>
                        <a:buSzTx/>
                        <a:buFontTx/>
                        <a:buChar char="•"/>
                        <a:tabLst/>
                      </a:pPr>
                      <a:r>
                        <a:rPr kumimoji="0" lang="en-US" sz="1800" b="0" i="0" u="none" strike="noStrike" cap="none" normalizeH="0" baseline="0" smtClean="0">
                          <a:ln>
                            <a:noFill/>
                          </a:ln>
                          <a:solidFill>
                            <a:schemeClr val="tx1"/>
                          </a:solidFill>
                          <a:effectLst/>
                          <a:latin typeface="Cambria" pitchFamily="18" charset="0"/>
                        </a:rPr>
                        <a:t> Keep questions objective</a:t>
                      </a:r>
                    </a:p>
                    <a:p>
                      <a:pPr marL="342900" marR="0" lvl="3" indent="0" algn="l" defTabSz="914400" rtl="0" eaLnBrk="0" fontAlgn="base" latinLnBrk="0" hangingPunct="0">
                        <a:lnSpc>
                          <a:spcPct val="100000"/>
                        </a:lnSpc>
                        <a:spcBef>
                          <a:spcPts val="350"/>
                        </a:spcBef>
                        <a:spcAft>
                          <a:spcPct val="0"/>
                        </a:spcAft>
                        <a:buClr>
                          <a:schemeClr val="tx1"/>
                        </a:buClr>
                        <a:buSzTx/>
                        <a:buFontTx/>
                        <a:buChar char="•"/>
                        <a:tabLst/>
                      </a:pPr>
                      <a:r>
                        <a:rPr kumimoji="0" lang="en-US" sz="1800" b="0" i="0" u="none" strike="noStrike" cap="none" normalizeH="0" baseline="0" smtClean="0">
                          <a:ln>
                            <a:noFill/>
                          </a:ln>
                          <a:solidFill>
                            <a:schemeClr val="tx1"/>
                          </a:solidFill>
                          <a:effectLst/>
                          <a:latin typeface="Cambria" pitchFamily="18" charset="0"/>
                        </a:rPr>
                        <a:t> Focus on job requirements </a:t>
                      </a:r>
                    </a:p>
                    <a:p>
                      <a:pPr marL="342900" marR="0" lvl="3" indent="0" algn="l" defTabSz="914400" rtl="0" eaLnBrk="0" fontAlgn="base" latinLnBrk="0" hangingPunct="0">
                        <a:lnSpc>
                          <a:spcPct val="100000"/>
                        </a:lnSpc>
                        <a:spcBef>
                          <a:spcPts val="35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ambria" pitchFamily="18" charset="0"/>
                        </a:rPr>
                        <a:t>   &amp; required skills</a:t>
                      </a:r>
                    </a:p>
                    <a:p>
                      <a:pPr marL="342900" marR="0" lvl="3" indent="0" algn="l" defTabSz="914400" rtl="0" eaLnBrk="0" fontAlgn="base" latinLnBrk="0" hangingPunct="0">
                        <a:lnSpc>
                          <a:spcPct val="100000"/>
                        </a:lnSpc>
                        <a:spcBef>
                          <a:spcPts val="350"/>
                        </a:spcBef>
                        <a:spcAft>
                          <a:spcPct val="0"/>
                        </a:spcAft>
                        <a:buClr>
                          <a:schemeClr val="tx1"/>
                        </a:buClr>
                        <a:buSzTx/>
                        <a:buFontTx/>
                        <a:buChar char="•"/>
                        <a:tabLst/>
                      </a:pPr>
                      <a:r>
                        <a:rPr kumimoji="0" lang="en-US" sz="1800" b="0" i="0" u="none" strike="noStrike" cap="none" normalizeH="0" baseline="0" smtClean="0">
                          <a:ln>
                            <a:noFill/>
                          </a:ln>
                          <a:solidFill>
                            <a:schemeClr val="tx1"/>
                          </a:solidFill>
                          <a:effectLst/>
                          <a:latin typeface="Cambria" pitchFamily="18" charset="0"/>
                        </a:rPr>
                        <a:t> Avoid questions related to </a:t>
                      </a:r>
                    </a:p>
                    <a:p>
                      <a:pPr marL="342900" marR="0" lvl="3" indent="0" algn="l" defTabSz="914400" rtl="0" eaLnBrk="0" fontAlgn="base" latinLnBrk="0" hangingPunct="0">
                        <a:lnSpc>
                          <a:spcPct val="100000"/>
                        </a:lnSpc>
                        <a:spcBef>
                          <a:spcPts val="35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ambria" pitchFamily="18" charset="0"/>
                        </a:rPr>
                        <a:t>   protected categories </a:t>
                      </a:r>
                      <a:r>
                        <a:rPr kumimoji="0" lang="en-US" sz="1600" b="0" i="0" u="none" strike="noStrike" cap="none" normalizeH="0" baseline="0" smtClean="0">
                          <a:ln>
                            <a:noFill/>
                          </a:ln>
                          <a:solidFill>
                            <a:schemeClr val="tx1"/>
                          </a:solidFill>
                          <a:effectLst/>
                          <a:latin typeface="Cambria" pitchFamily="18" charset="0"/>
                        </a:rPr>
                        <a:t>(e.g., age, </a:t>
                      </a:r>
                    </a:p>
                    <a:p>
                      <a:pPr marL="342900" marR="0" lvl="3" indent="0" algn="l" defTabSz="914400" rtl="0" eaLnBrk="0" fontAlgn="base" latinLnBrk="0" hangingPunct="0">
                        <a:lnSpc>
                          <a:spcPct val="100000"/>
                        </a:lnSpc>
                        <a:spcBef>
                          <a:spcPts val="35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Cambria" pitchFamily="18" charset="0"/>
                        </a:rPr>
                        <a:t>   disability)</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2300" b="0" i="0" u="none" strike="noStrike" cap="none" normalizeH="0" baseline="0" smtClean="0">
                        <a:ln>
                          <a:noFill/>
                        </a:ln>
                        <a:solidFill>
                          <a:schemeClr val="tx1"/>
                        </a:solidFill>
                        <a:effectLst/>
                        <a:latin typeface="Cambr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2" indent="0" algn="l" defTabSz="914400" rtl="0" eaLnBrk="0" fontAlgn="base" latinLnBrk="0" hangingPunct="0">
                        <a:lnSpc>
                          <a:spcPct val="120000"/>
                        </a:lnSpc>
                        <a:spcBef>
                          <a:spcPts val="350"/>
                        </a:spcBef>
                        <a:spcAft>
                          <a:spcPct val="0"/>
                        </a:spcAft>
                        <a:buClr>
                          <a:schemeClr val="tx1"/>
                        </a:buClr>
                        <a:buSzPct val="100000"/>
                        <a:buFontTx/>
                        <a:buChar char="•"/>
                        <a:tabLst/>
                      </a:pPr>
                      <a:r>
                        <a:rPr kumimoji="0" lang="en-US" sz="1800" b="0" i="0" u="none" strike="noStrike" cap="none" normalizeH="0" baseline="0" smtClean="0">
                          <a:ln>
                            <a:noFill/>
                          </a:ln>
                          <a:solidFill>
                            <a:schemeClr val="tx1"/>
                          </a:solidFill>
                          <a:effectLst/>
                          <a:latin typeface="Cambria" pitchFamily="18" charset="0"/>
                        </a:rPr>
                        <a:t> Develop Written Interview  </a:t>
                      </a:r>
                    </a:p>
                    <a:p>
                      <a:pPr marL="228600" marR="0" lvl="2" indent="0" algn="l" defTabSz="914400" rtl="0" eaLnBrk="0" fontAlgn="base" latinLnBrk="0" hangingPunct="0">
                        <a:lnSpc>
                          <a:spcPct val="120000"/>
                        </a:lnSpc>
                        <a:spcBef>
                          <a:spcPts val="350"/>
                        </a:spcBef>
                        <a:spcAft>
                          <a:spcPct val="0"/>
                        </a:spcAft>
                        <a:buClr>
                          <a:schemeClr val="tx1"/>
                        </a:buClr>
                        <a:buSzPct val="100000"/>
                        <a:buFontTx/>
                        <a:buNone/>
                        <a:tabLst/>
                      </a:pPr>
                      <a:r>
                        <a:rPr kumimoji="0" lang="en-US" sz="1800" b="0" i="0" u="none" strike="noStrike" cap="none" normalizeH="0" baseline="0" smtClean="0">
                          <a:ln>
                            <a:noFill/>
                          </a:ln>
                          <a:solidFill>
                            <a:schemeClr val="tx1"/>
                          </a:solidFill>
                          <a:effectLst/>
                          <a:latin typeface="Cambria" pitchFamily="18" charset="0"/>
                        </a:rPr>
                        <a:t>   Questions</a:t>
                      </a:r>
                    </a:p>
                    <a:p>
                      <a:pPr marL="228600" marR="0" lvl="2" indent="0" algn="l" defTabSz="914400" rtl="0" eaLnBrk="0" fontAlgn="base" latinLnBrk="0" hangingPunct="0">
                        <a:lnSpc>
                          <a:spcPct val="120000"/>
                        </a:lnSpc>
                        <a:spcBef>
                          <a:spcPts val="350"/>
                        </a:spcBef>
                        <a:spcAft>
                          <a:spcPct val="0"/>
                        </a:spcAft>
                        <a:buClr>
                          <a:schemeClr val="tx1"/>
                        </a:buClr>
                        <a:buSzPct val="100000"/>
                        <a:buFontTx/>
                        <a:buChar char="•"/>
                        <a:tabLst/>
                      </a:pPr>
                      <a:r>
                        <a:rPr kumimoji="0" lang="en-US" sz="1800" b="0" i="0" u="none" strike="noStrike" cap="none" normalizeH="0" baseline="0" smtClean="0">
                          <a:ln>
                            <a:noFill/>
                          </a:ln>
                          <a:solidFill>
                            <a:schemeClr val="tx1"/>
                          </a:solidFill>
                          <a:effectLst/>
                          <a:latin typeface="Cambria" pitchFamily="18" charset="0"/>
                        </a:rPr>
                        <a:t> Develop/Review Job Descriptions</a:t>
                      </a:r>
                    </a:p>
                    <a:p>
                      <a:pPr marL="228600" marR="0" lvl="2" indent="0" algn="l" defTabSz="914400" rtl="0" eaLnBrk="0" fontAlgn="base" latinLnBrk="0" hangingPunct="0">
                        <a:lnSpc>
                          <a:spcPct val="120000"/>
                        </a:lnSpc>
                        <a:spcBef>
                          <a:spcPts val="350"/>
                        </a:spcBef>
                        <a:spcAft>
                          <a:spcPct val="0"/>
                        </a:spcAft>
                        <a:buClr>
                          <a:schemeClr val="tx1"/>
                        </a:buClr>
                        <a:buSzPct val="100000"/>
                        <a:buFontTx/>
                        <a:buChar char="•"/>
                        <a:tabLst/>
                      </a:pPr>
                      <a:r>
                        <a:rPr kumimoji="0" lang="en-US" sz="1800" b="0" i="0" u="none" strike="noStrike" cap="none" normalizeH="0" baseline="0" smtClean="0">
                          <a:ln>
                            <a:noFill/>
                          </a:ln>
                          <a:solidFill>
                            <a:schemeClr val="tx1"/>
                          </a:solidFill>
                          <a:effectLst/>
                          <a:latin typeface="Cambria" pitchFamily="18" charset="0"/>
                        </a:rPr>
                        <a:t> Document of Interview </a:t>
                      </a:r>
                    </a:p>
                    <a:p>
                      <a:pPr marL="228600" marR="0" lvl="2" indent="0" algn="l" defTabSz="914400" rtl="0" eaLnBrk="0" fontAlgn="base" latinLnBrk="0" hangingPunct="0">
                        <a:lnSpc>
                          <a:spcPct val="120000"/>
                        </a:lnSpc>
                        <a:spcBef>
                          <a:spcPts val="350"/>
                        </a:spcBef>
                        <a:spcAft>
                          <a:spcPct val="0"/>
                        </a:spcAft>
                        <a:buClr>
                          <a:schemeClr val="tx1"/>
                        </a:buClr>
                        <a:buSzPct val="100000"/>
                        <a:buFontTx/>
                        <a:buNone/>
                        <a:tabLst/>
                      </a:pPr>
                      <a:r>
                        <a:rPr kumimoji="0" lang="en-US" sz="1800" b="0" i="0" u="none" strike="noStrike" cap="none" normalizeH="0" baseline="0" smtClean="0">
                          <a:ln>
                            <a:noFill/>
                          </a:ln>
                          <a:solidFill>
                            <a:schemeClr val="tx1"/>
                          </a:solidFill>
                          <a:effectLst/>
                          <a:latin typeface="Cambria" pitchFamily="18" charset="0"/>
                        </a:rPr>
                        <a:t>   Information</a:t>
                      </a:r>
                    </a:p>
                    <a:p>
                      <a:pPr marL="228600" marR="0" lvl="2" indent="0" algn="l" defTabSz="914400" rtl="0" eaLnBrk="0" fontAlgn="base" latinLnBrk="0" hangingPunct="0">
                        <a:lnSpc>
                          <a:spcPct val="120000"/>
                        </a:lnSpc>
                        <a:spcBef>
                          <a:spcPts val="350"/>
                        </a:spcBef>
                        <a:spcAft>
                          <a:spcPct val="0"/>
                        </a:spcAft>
                        <a:buClr>
                          <a:schemeClr val="tx1"/>
                        </a:buClr>
                        <a:buSzPct val="100000"/>
                        <a:buFontTx/>
                        <a:buChar char="•"/>
                        <a:tabLst/>
                      </a:pPr>
                      <a:r>
                        <a:rPr kumimoji="0" lang="en-US" sz="1800" b="0" i="0" u="none" strike="noStrike" cap="none" normalizeH="0" baseline="0" smtClean="0">
                          <a:ln>
                            <a:noFill/>
                          </a:ln>
                          <a:solidFill>
                            <a:schemeClr val="tx1"/>
                          </a:solidFill>
                          <a:effectLst/>
                          <a:latin typeface="Cambria" pitchFamily="18" charset="0"/>
                        </a:rPr>
                        <a:t> Ensure Offer Letters/Non </a:t>
                      </a:r>
                    </a:p>
                    <a:p>
                      <a:pPr marL="228600" marR="0" lvl="2" indent="0" algn="l" defTabSz="914400" rtl="0" eaLnBrk="0" fontAlgn="base" latinLnBrk="0" hangingPunct="0">
                        <a:lnSpc>
                          <a:spcPct val="120000"/>
                        </a:lnSpc>
                        <a:spcBef>
                          <a:spcPts val="350"/>
                        </a:spcBef>
                        <a:spcAft>
                          <a:spcPct val="0"/>
                        </a:spcAft>
                        <a:buClr>
                          <a:schemeClr val="tx1"/>
                        </a:buClr>
                        <a:buSzPct val="100000"/>
                        <a:buFontTx/>
                        <a:buNone/>
                        <a:tabLst/>
                      </a:pPr>
                      <a:r>
                        <a:rPr kumimoji="0" lang="en-US" sz="1800" b="0" i="0" u="none" strike="noStrike" cap="none" normalizeH="0" baseline="0" smtClean="0">
                          <a:ln>
                            <a:noFill/>
                          </a:ln>
                          <a:solidFill>
                            <a:schemeClr val="tx1"/>
                          </a:solidFill>
                          <a:effectLst/>
                          <a:latin typeface="Cambria" pitchFamily="18" charset="0"/>
                        </a:rPr>
                        <a:t>   Disclosure Agreements (NDA) </a:t>
                      </a:r>
                    </a:p>
                    <a:p>
                      <a:pPr marL="228600" marR="0" lvl="2" indent="0" algn="l" defTabSz="914400" rtl="0" eaLnBrk="0" fontAlgn="base" latinLnBrk="0" hangingPunct="0">
                        <a:lnSpc>
                          <a:spcPct val="120000"/>
                        </a:lnSpc>
                        <a:spcBef>
                          <a:spcPts val="350"/>
                        </a:spcBef>
                        <a:spcAft>
                          <a:spcPct val="0"/>
                        </a:spcAft>
                        <a:buClr>
                          <a:schemeClr val="tx1"/>
                        </a:buClr>
                        <a:buSzPct val="100000"/>
                        <a:buFontTx/>
                        <a:buNone/>
                        <a:tabLst/>
                      </a:pPr>
                      <a:r>
                        <a:rPr kumimoji="0" lang="en-US" sz="1800" b="0" i="0" u="none" strike="noStrike" cap="none" normalizeH="0" baseline="0" smtClean="0">
                          <a:ln>
                            <a:noFill/>
                          </a:ln>
                          <a:solidFill>
                            <a:schemeClr val="tx1"/>
                          </a:solidFill>
                          <a:effectLst/>
                          <a:latin typeface="Cambria" pitchFamily="18" charset="0"/>
                        </a:rPr>
                        <a:t>   protect your organization</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en-US" sz="1800" b="0" i="0" u="none" strike="noStrike" cap="none" normalizeH="0" baseline="0" smtClean="0">
                        <a:ln>
                          <a:noFill/>
                        </a:ln>
                        <a:solidFill>
                          <a:schemeClr val="tx1"/>
                        </a:solidFill>
                        <a:effectLst/>
                        <a:latin typeface="Cambr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11"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76162" name="Rectangle 2"/>
          <p:cNvSpPr>
            <a:spLocks noGrp="1"/>
          </p:cNvSpPr>
          <p:nvPr>
            <p:ph type="title" idx="4294967295"/>
          </p:nvPr>
        </p:nvSpPr>
        <p:spPr bwMode="auto">
          <a:xfrm>
            <a:off x="457200" y="-152400"/>
            <a:ext cx="8229600" cy="1143000"/>
          </a:xfrm>
        </p:spPr>
        <p:txBody>
          <a:bodyPr/>
          <a:lstStyle/>
          <a:p>
            <a:pPr algn="ctr">
              <a:defRPr/>
            </a:pPr>
            <a:r>
              <a:rPr lang="en-US" sz="4000" smtClean="0">
                <a:solidFill>
                  <a:schemeClr val="accent1"/>
                </a:solidFill>
                <a:effectLst>
                  <a:outerShdw blurRad="38100" dist="38100" dir="2700000" algn="tl">
                    <a:srgbClr val="C0C0C0"/>
                  </a:outerShdw>
                </a:effectLst>
              </a:rPr>
              <a:t>#2 Wage &amp; Hour Infractions</a:t>
            </a:r>
          </a:p>
        </p:txBody>
      </p:sp>
      <p:sp>
        <p:nvSpPr>
          <p:cNvPr id="27651" name="Rectangle 3"/>
          <p:cNvSpPr>
            <a:spLocks noGrp="1"/>
          </p:cNvSpPr>
          <p:nvPr>
            <p:ph type="body" idx="4294967295"/>
          </p:nvPr>
        </p:nvSpPr>
        <p:spPr/>
        <p:txBody>
          <a:bodyPr/>
          <a:lstStyle/>
          <a:p>
            <a:pPr>
              <a:buFont typeface="Wingdings" pitchFamily="2" charset="2"/>
              <a:buNone/>
            </a:pPr>
            <a:endParaRPr lang="en-US" b="1" smtClean="0"/>
          </a:p>
          <a:p>
            <a:pPr>
              <a:buFont typeface="Wingdings 3" pitchFamily="18" charset="2"/>
              <a:buNone/>
            </a:pPr>
            <a:r>
              <a:rPr lang="en-US" b="1" smtClean="0"/>
              <a:t> </a:t>
            </a:r>
          </a:p>
        </p:txBody>
      </p:sp>
      <p:sp>
        <p:nvSpPr>
          <p:cNvPr id="27652" name="Text Box 4"/>
          <p:cNvSpPr txBox="1">
            <a:spLocks noChangeArrowheads="1"/>
          </p:cNvSpPr>
          <p:nvPr/>
        </p:nvSpPr>
        <p:spPr bwMode="auto">
          <a:xfrm>
            <a:off x="1066800" y="838200"/>
            <a:ext cx="7696200" cy="6497638"/>
          </a:xfrm>
          <a:prstGeom prst="rect">
            <a:avLst/>
          </a:prstGeom>
          <a:noFill/>
          <a:ln w="9525">
            <a:noFill/>
            <a:miter lim="800000"/>
            <a:headEnd/>
            <a:tailEnd/>
          </a:ln>
        </p:spPr>
        <p:txBody>
          <a:bodyPr>
            <a:spAutoFit/>
          </a:bodyPr>
          <a:lstStyle/>
          <a:p>
            <a:pPr>
              <a:buClr>
                <a:schemeClr val="accent1"/>
              </a:buClr>
              <a:buFontTx/>
              <a:buChar char="•"/>
            </a:pPr>
            <a:r>
              <a:rPr lang="en-US" sz="2800"/>
              <a:t> Illegal reduction in overtime pay</a:t>
            </a:r>
          </a:p>
          <a:p>
            <a:pPr>
              <a:buClr>
                <a:schemeClr val="accent1"/>
              </a:buClr>
            </a:pPr>
            <a:endParaRPr lang="en-US" sz="2800"/>
          </a:p>
          <a:p>
            <a:pPr marL="280988" lvl="1">
              <a:buClr>
                <a:schemeClr val="accent1"/>
              </a:buClr>
              <a:buFont typeface="Wingdings" pitchFamily="2" charset="2"/>
              <a:buChar char="§"/>
            </a:pPr>
            <a:r>
              <a:rPr lang="en-US" sz="2800"/>
              <a:t> Providing “comp” time vs overtime pay</a:t>
            </a:r>
          </a:p>
          <a:p>
            <a:pPr marL="280988" lvl="1">
              <a:buClr>
                <a:schemeClr val="accent1"/>
              </a:buClr>
              <a:buFont typeface="Wingdings" pitchFamily="2" charset="2"/>
              <a:buChar char="§"/>
            </a:pPr>
            <a:r>
              <a:rPr lang="en-US" sz="2800"/>
              <a:t> Not paying for “all” hours worked</a:t>
            </a:r>
          </a:p>
          <a:p>
            <a:pPr marL="280988" lvl="1">
              <a:buClr>
                <a:schemeClr val="accent1"/>
              </a:buClr>
              <a:buFont typeface="Wingdings" pitchFamily="2" charset="2"/>
              <a:buNone/>
            </a:pPr>
            <a:endParaRPr lang="en-US" sz="2800"/>
          </a:p>
          <a:p>
            <a:pPr>
              <a:buClr>
                <a:schemeClr val="accent1"/>
              </a:buClr>
              <a:buFontTx/>
              <a:buChar char="•"/>
            </a:pPr>
            <a:r>
              <a:rPr lang="en-US" sz="2800"/>
              <a:t>  Misclassification of exempt/non-exempt  </a:t>
            </a:r>
          </a:p>
          <a:p>
            <a:pPr>
              <a:buClr>
                <a:schemeClr val="accent1"/>
              </a:buClr>
            </a:pPr>
            <a:r>
              <a:rPr lang="en-US" sz="2800"/>
              <a:t>     employees</a:t>
            </a:r>
          </a:p>
          <a:p>
            <a:pPr>
              <a:buClr>
                <a:schemeClr val="accent1"/>
              </a:buClr>
            </a:pPr>
            <a:endParaRPr lang="en-US" sz="2800"/>
          </a:p>
          <a:p>
            <a:pPr>
              <a:buClr>
                <a:schemeClr val="accent1"/>
              </a:buClr>
              <a:buFontTx/>
              <a:buChar char="•"/>
            </a:pPr>
            <a:r>
              <a:rPr lang="en-US" sz="2800"/>
              <a:t>  Independent Contractor vs Employee Status</a:t>
            </a:r>
          </a:p>
          <a:p>
            <a:pPr>
              <a:buClr>
                <a:schemeClr val="accent1"/>
              </a:buClr>
            </a:pPr>
            <a:endParaRPr lang="en-US" sz="2800"/>
          </a:p>
          <a:p>
            <a:pPr>
              <a:buClr>
                <a:schemeClr val="accent1"/>
              </a:buClr>
            </a:pPr>
            <a:endParaRPr lang="en-US" sz="2800"/>
          </a:p>
          <a:p>
            <a:pPr>
              <a:buClr>
                <a:schemeClr val="accent1"/>
              </a:buClr>
            </a:pPr>
            <a:endParaRPr lang="en-US" sz="1800"/>
          </a:p>
          <a:p>
            <a:pPr marL="1143000" lvl="2" indent="-228600">
              <a:buClr>
                <a:schemeClr val="accent1"/>
              </a:buClr>
            </a:pPr>
            <a:endParaRPr lang="en-US" sz="1800"/>
          </a:p>
          <a:p>
            <a:pPr marL="280988" lvl="1">
              <a:buClr>
                <a:schemeClr val="accent1"/>
              </a:buClr>
            </a:pPr>
            <a:endParaRPr lang="en-US" sz="2000"/>
          </a:p>
          <a:p>
            <a:pPr>
              <a:buClr>
                <a:schemeClr val="accent1"/>
              </a:buClr>
            </a:pPr>
            <a:r>
              <a:rPr lang="en-US" sz="2800"/>
              <a:t>  </a:t>
            </a:r>
          </a:p>
          <a:p>
            <a:pPr marL="280988" lvl="1">
              <a:buClr>
                <a:schemeClr val="accent1"/>
              </a:buClr>
              <a:buFont typeface="Wingdings" pitchFamily="2" charset="2"/>
              <a:buNone/>
            </a:pPr>
            <a:endParaRPr lang="en-US" sz="2800"/>
          </a:p>
        </p:txBody>
      </p:sp>
      <p:pic>
        <p:nvPicPr>
          <p:cNvPr id="27653" name="Picture 6" descr="MCj04413260000[1]"/>
          <p:cNvPicPr>
            <a:picLocks noChangeAspect="1" noChangeArrowheads="1"/>
          </p:cNvPicPr>
          <p:nvPr/>
        </p:nvPicPr>
        <p:blipFill>
          <a:blip r:embed="rId3"/>
          <a:srcRect/>
          <a:stretch>
            <a:fillRect/>
          </a:stretch>
        </p:blipFill>
        <p:spPr bwMode="auto">
          <a:xfrm>
            <a:off x="7010400" y="609600"/>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4419"/>
            <a:ext cx="7772400" cy="577581"/>
          </a:xfrm>
        </p:spPr>
        <p:txBody>
          <a:bodyPr>
            <a:noAutofit/>
          </a:bodyPr>
          <a:lstStyle/>
          <a:p>
            <a:pPr algn="ctr"/>
            <a:r>
              <a:rPr lang="en-US" altLang="en-US" sz="3200" dirty="0" smtClean="0"/>
              <a:t>             IRS </a:t>
            </a:r>
            <a:r>
              <a:rPr lang="en-US" altLang="en-US" sz="3200" dirty="0"/>
              <a:t>Revenue Code – 20 Factor Test</a:t>
            </a:r>
            <a:endParaRPr lang="en-US" sz="3200" dirty="0"/>
          </a:p>
        </p:txBody>
      </p:sp>
      <p:pic>
        <p:nvPicPr>
          <p:cNvPr id="6" name="Picture 5"/>
          <p:cNvPicPr>
            <a:picLocks noChangeAspect="1"/>
          </p:cNvPicPr>
          <p:nvPr/>
        </p:nvPicPr>
        <p:blipFill>
          <a:blip r:embed="rId3"/>
          <a:stretch>
            <a:fillRect/>
          </a:stretch>
        </p:blipFill>
        <p:spPr>
          <a:xfrm>
            <a:off x="1447800" y="720677"/>
            <a:ext cx="6877900" cy="5146567"/>
          </a:xfrm>
          <a:prstGeom prst="rect">
            <a:avLst/>
          </a:prstGeom>
          <a:solidFill>
            <a:schemeClr val="accent1"/>
          </a:solidFill>
        </p:spPr>
      </p:pic>
      <p:sp>
        <p:nvSpPr>
          <p:cNvPr id="4" name="Footer Placeholder 3"/>
          <p:cNvSpPr>
            <a:spLocks noGrp="1"/>
          </p:cNvSpPr>
          <p:nvPr>
            <p:ph type="ftr" sz="quarter" idx="11"/>
          </p:nvPr>
        </p:nvSpPr>
        <p:spPr/>
        <p:txBody>
          <a:bodyPr/>
          <a:lstStyle/>
          <a:p>
            <a:pPr>
              <a:defRPr/>
            </a:pPr>
            <a:r>
              <a:rPr lang="en-US" smtClean="0"/>
              <a:t>(c) 2013 All Rights Reserved by Lauren Brenner, SPHR.  The information contained herein is general and is not offered, and should not be construed, as legal advice with respect to any specific matter. </a:t>
            </a:r>
            <a:endParaRPr lang="en-US" dirty="0"/>
          </a:p>
        </p:txBody>
      </p:sp>
      <p:sp>
        <p:nvSpPr>
          <p:cNvPr id="8" name="TextBox 7"/>
          <p:cNvSpPr txBox="1"/>
          <p:nvPr/>
        </p:nvSpPr>
        <p:spPr>
          <a:xfrm>
            <a:off x="5738529" y="797281"/>
            <a:ext cx="2418500" cy="369332"/>
          </a:xfrm>
          <a:prstGeom prst="rect">
            <a:avLst/>
          </a:prstGeom>
          <a:solidFill>
            <a:schemeClr val="accent1"/>
          </a:solidFill>
        </p:spPr>
        <p:txBody>
          <a:bodyPr wrap="square" rtlCol="0">
            <a:spAutoFit/>
          </a:bodyPr>
          <a:lstStyle/>
          <a:p>
            <a:r>
              <a:rPr lang="en-US" sz="1800" dirty="0" smtClean="0">
                <a:solidFill>
                  <a:schemeClr val="bg1"/>
                </a:solidFill>
                <a:latin typeface="Arial" panose="020B0604020202020204" pitchFamily="34" charset="0"/>
                <a:cs typeface="Arial" panose="020B0604020202020204" pitchFamily="34" charset="0"/>
              </a:rPr>
              <a:t>Full time required</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5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xfrm>
            <a:off x="457200" y="533400"/>
            <a:ext cx="8229600" cy="1143000"/>
          </a:xfrm>
        </p:spPr>
        <p:txBody>
          <a:bodyPr>
            <a:normAutofit fontScale="90000"/>
          </a:bodyPr>
          <a:lstStyle/>
          <a:p>
            <a:pPr>
              <a:defRPr/>
            </a:pPr>
            <a:r>
              <a:rPr lang="en-US" sz="2400" b="0" dirty="0" smtClean="0">
                <a:effectLst/>
              </a:rPr>
              <a:t>Under </a:t>
            </a:r>
            <a:r>
              <a:rPr lang="en-US" sz="2400" dirty="0" smtClean="0">
                <a:effectLst/>
              </a:rPr>
              <a:t>Massachusetts</a:t>
            </a:r>
            <a:r>
              <a:rPr lang="en-US" sz="2400" b="0" dirty="0" smtClean="0">
                <a:effectLst/>
              </a:rPr>
              <a:t> (revised) wage and hour laws, there is a presumption that any individual providing services is an employee, unless the individual meets the following three (3)-part test:</a:t>
            </a:r>
            <a:r>
              <a:rPr lang="en-US" sz="3700" b="0" dirty="0" smtClean="0">
                <a:effectLst/>
              </a:rPr>
              <a:t/>
            </a:r>
            <a:br>
              <a:rPr lang="en-US" sz="3700" b="0" dirty="0" smtClean="0">
                <a:effectLst/>
              </a:rPr>
            </a:br>
            <a:endParaRPr lang="en-US" sz="3700" b="0" dirty="0" smtClean="0">
              <a:effectLst/>
            </a:endParaRPr>
          </a:p>
        </p:txBody>
      </p:sp>
      <p:sp>
        <p:nvSpPr>
          <p:cNvPr id="31746" name="Rectangle 4"/>
          <p:cNvSpPr>
            <a:spLocks noChangeArrowheads="1"/>
          </p:cNvSpPr>
          <p:nvPr/>
        </p:nvSpPr>
        <p:spPr bwMode="auto">
          <a:xfrm>
            <a:off x="723900" y="1582057"/>
            <a:ext cx="7696200" cy="2835275"/>
          </a:xfrm>
          <a:prstGeom prst="rect">
            <a:avLst/>
          </a:prstGeom>
          <a:noFill/>
          <a:ln w="9525">
            <a:noFill/>
            <a:miter lim="800000"/>
            <a:headEnd/>
            <a:tailEnd/>
          </a:ln>
        </p:spPr>
        <p:txBody>
          <a:bodyPr>
            <a:spAutoFit/>
          </a:bodyPr>
          <a:lstStyle/>
          <a:p>
            <a:pPr marL="457200" indent="-457200"/>
            <a:endParaRPr lang="en-US" sz="2000" dirty="0">
              <a:solidFill>
                <a:schemeClr val="tx2"/>
              </a:solidFill>
            </a:endParaRPr>
          </a:p>
          <a:p>
            <a:pPr marL="457200" indent="-457200">
              <a:buFontTx/>
              <a:buAutoNum type="arabicPeriod"/>
            </a:pPr>
            <a:r>
              <a:rPr lang="en-US" sz="2000" dirty="0">
                <a:solidFill>
                  <a:schemeClr val="tx2"/>
                </a:solidFill>
              </a:rPr>
              <a:t>The individual has been and will continue to be free from control </a:t>
            </a:r>
          </a:p>
          <a:p>
            <a:pPr marL="457200" indent="-457200"/>
            <a:r>
              <a:rPr lang="en-US" sz="2000" dirty="0">
                <a:solidFill>
                  <a:schemeClr val="tx2"/>
                </a:solidFill>
              </a:rPr>
              <a:t>    	and direction in connection with the performance of such service</a:t>
            </a:r>
          </a:p>
          <a:p>
            <a:pPr marL="457200" indent="-457200"/>
            <a:r>
              <a:rPr lang="en-US" sz="2000" dirty="0">
                <a:solidFill>
                  <a:schemeClr val="tx2"/>
                </a:solidFill>
              </a:rPr>
              <a:t>   	under the contract;</a:t>
            </a:r>
          </a:p>
          <a:p>
            <a:pPr marL="457200" indent="-457200">
              <a:buFontTx/>
              <a:buAutoNum type="arabicPeriod" startAt="2"/>
            </a:pPr>
            <a:r>
              <a:rPr lang="en-US" sz="2000" dirty="0">
                <a:solidFill>
                  <a:schemeClr val="tx2"/>
                </a:solidFill>
              </a:rPr>
              <a:t>Such service is performed outside the usual course of business for which the service is performed; and</a:t>
            </a:r>
          </a:p>
          <a:p>
            <a:pPr marL="457200" indent="-457200">
              <a:buFontTx/>
              <a:buAutoNum type="arabicPeriod" startAt="3"/>
            </a:pPr>
            <a:r>
              <a:rPr lang="en-US" sz="2000" dirty="0">
                <a:solidFill>
                  <a:schemeClr val="tx2"/>
                </a:solidFill>
              </a:rPr>
              <a:t> Such individual is customarily engaged in an independently </a:t>
            </a:r>
          </a:p>
          <a:p>
            <a:pPr marL="457200" indent="-457200"/>
            <a:r>
              <a:rPr lang="en-US" sz="2000" dirty="0">
                <a:solidFill>
                  <a:schemeClr val="tx2"/>
                </a:solidFill>
              </a:rPr>
              <a:t>    	established occupation, professional or business of the same </a:t>
            </a:r>
          </a:p>
          <a:p>
            <a:pPr marL="457200" indent="-457200"/>
            <a:r>
              <a:rPr lang="en-US" sz="2000" dirty="0">
                <a:solidFill>
                  <a:schemeClr val="tx2"/>
                </a:solidFill>
              </a:rPr>
              <a:t>    	nature as that involved in the service performed.</a:t>
            </a:r>
          </a:p>
        </p:txBody>
      </p:sp>
      <p:sp>
        <p:nvSpPr>
          <p:cNvPr id="31747"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r>
              <a:rPr lang="en-US" sz="1000" dirty="0">
                <a:solidFill>
                  <a:srgbClr val="E8F0F4"/>
                </a:solidFill>
              </a:rPr>
              <a:t>(c) </a:t>
            </a:r>
            <a:r>
              <a:rPr lang="en-US" sz="1000" dirty="0" smtClean="0">
                <a:solidFill>
                  <a:srgbClr val="E8F0F4"/>
                </a:solidFill>
              </a:rPr>
              <a:t>2014 </a:t>
            </a:r>
            <a:r>
              <a:rPr lang="en-US" sz="1000" dirty="0">
                <a:solidFill>
                  <a:srgbClr val="E8F0F4"/>
                </a:solidFill>
              </a:rPr>
              <a:t>All Rights Reserved by Lauren Brenner, SPHR.  The information contained herein is general and is not offered, and should not be construed, as legal advice with respect to any specific matter. </a:t>
            </a:r>
            <a:endParaRPr lang="en-US" sz="1000" dirty="0"/>
          </a:p>
        </p:txBody>
      </p:sp>
      <p:sp>
        <p:nvSpPr>
          <p:cNvPr id="476162" name="Rectangle 2"/>
          <p:cNvSpPr>
            <a:spLocks noGrp="1"/>
          </p:cNvSpPr>
          <p:nvPr>
            <p:ph type="title" idx="4294967295"/>
          </p:nvPr>
        </p:nvSpPr>
        <p:spPr bwMode="auto">
          <a:xfrm>
            <a:off x="457200" y="-152400"/>
            <a:ext cx="8229600" cy="1143000"/>
          </a:xfrm>
        </p:spPr>
        <p:txBody>
          <a:bodyPr/>
          <a:lstStyle/>
          <a:p>
            <a:pPr algn="ctr"/>
            <a:r>
              <a:rPr lang="en-US" sz="4000" smtClean="0">
                <a:solidFill>
                  <a:schemeClr val="accent1"/>
                </a:solidFill>
                <a:effectLst>
                  <a:outerShdw blurRad="38100" dist="38100" dir="2700000" algn="tl">
                    <a:srgbClr val="C0C0C0"/>
                  </a:outerShdw>
                </a:effectLst>
              </a:rPr>
              <a:t>Wage &amp; Hour (cont’d)</a:t>
            </a:r>
          </a:p>
        </p:txBody>
      </p:sp>
      <p:sp>
        <p:nvSpPr>
          <p:cNvPr id="78852" name="Rectangle 3"/>
          <p:cNvSpPr>
            <a:spLocks noGrp="1"/>
          </p:cNvSpPr>
          <p:nvPr>
            <p:ph type="body" idx="4294967295"/>
          </p:nvPr>
        </p:nvSpPr>
        <p:spPr>
          <a:xfrm>
            <a:off x="457200" y="1447800"/>
            <a:ext cx="8229600" cy="4525963"/>
          </a:xfrm>
        </p:spPr>
        <p:txBody>
          <a:bodyPr/>
          <a:lstStyle/>
          <a:p>
            <a:pPr>
              <a:buFont typeface="Wingdings" pitchFamily="2" charset="2"/>
              <a:buNone/>
            </a:pPr>
            <a:endParaRPr lang="en-US" b="1" smtClean="0"/>
          </a:p>
          <a:p>
            <a:pPr>
              <a:buFont typeface="Wingdings 3" pitchFamily="18" charset="2"/>
              <a:buNone/>
            </a:pPr>
            <a:r>
              <a:rPr lang="en-US" b="1" smtClean="0"/>
              <a:t> </a:t>
            </a:r>
          </a:p>
        </p:txBody>
      </p:sp>
      <p:sp>
        <p:nvSpPr>
          <p:cNvPr id="78853" name="Text Box 4"/>
          <p:cNvSpPr txBox="1">
            <a:spLocks noChangeArrowheads="1"/>
          </p:cNvSpPr>
          <p:nvPr/>
        </p:nvSpPr>
        <p:spPr bwMode="auto">
          <a:xfrm>
            <a:off x="1066800" y="857250"/>
            <a:ext cx="7696200" cy="6124754"/>
          </a:xfrm>
          <a:prstGeom prst="rect">
            <a:avLst/>
          </a:prstGeom>
          <a:noFill/>
          <a:ln w="9525">
            <a:noFill/>
            <a:miter lim="800000"/>
            <a:headEnd/>
            <a:tailEnd/>
          </a:ln>
        </p:spPr>
        <p:txBody>
          <a:bodyPr>
            <a:spAutoFit/>
          </a:bodyPr>
          <a:lstStyle/>
          <a:p>
            <a:pPr marL="227013" indent="-227013">
              <a:buClr>
                <a:schemeClr val="accent1"/>
              </a:buClr>
            </a:pPr>
            <a:r>
              <a:rPr lang="en-US" b="1" dirty="0"/>
              <a:t>Penalties</a:t>
            </a:r>
          </a:p>
          <a:p>
            <a:pPr marL="227013" indent="-227013">
              <a:buClr>
                <a:schemeClr val="accent1"/>
              </a:buClr>
            </a:pPr>
            <a:endParaRPr lang="en-US" sz="800" dirty="0"/>
          </a:p>
          <a:p>
            <a:pPr marL="509588" lvl="1"/>
            <a:r>
              <a:rPr lang="en-US" sz="2000" dirty="0"/>
              <a:t>Employers whose “independent contractor” is found to meet the legal definition of an employee may be required to</a:t>
            </a:r>
            <a:r>
              <a:rPr lang="en-US" sz="2000" dirty="0" smtClean="0"/>
              <a:t>:</a:t>
            </a:r>
          </a:p>
          <a:p>
            <a:pPr marL="509588" lvl="1"/>
            <a:endParaRPr lang="en-US" sz="2000" dirty="0"/>
          </a:p>
          <a:p>
            <a:pPr marL="509588" lvl="1">
              <a:buFontTx/>
              <a:buChar char="•"/>
            </a:pPr>
            <a:r>
              <a:rPr lang="en-US" sz="2000" dirty="0"/>
              <a:t> Reimburse the employee for wages that should have</a:t>
            </a:r>
          </a:p>
          <a:p>
            <a:pPr marL="509588" lvl="1"/>
            <a:r>
              <a:rPr lang="en-US" sz="2000" dirty="0"/>
              <a:t>   been paid under the FLSA, including overtime and  </a:t>
            </a:r>
          </a:p>
          <a:p>
            <a:pPr marL="509588" lvl="1"/>
            <a:r>
              <a:rPr lang="en-US" sz="2000" dirty="0"/>
              <a:t>   minimum wages, and benefits afforded regular </a:t>
            </a:r>
          </a:p>
          <a:p>
            <a:pPr marL="509588" lvl="1"/>
            <a:r>
              <a:rPr lang="en-US" sz="2000" dirty="0"/>
              <a:t>   employees</a:t>
            </a:r>
          </a:p>
          <a:p>
            <a:pPr marL="744538" lvl="1" indent="-234950">
              <a:buFontTx/>
              <a:buChar char="•"/>
            </a:pPr>
            <a:r>
              <a:rPr lang="en-US" sz="2000" dirty="0" smtClean="0"/>
              <a:t>Pay </a:t>
            </a:r>
            <a:r>
              <a:rPr lang="en-US" sz="2000" dirty="0"/>
              <a:t>back taxes and </a:t>
            </a:r>
            <a:r>
              <a:rPr lang="en-US" sz="2000" dirty="0" smtClean="0"/>
              <a:t>penalties (e.g., state, federal, DUA)</a:t>
            </a:r>
            <a:endParaRPr lang="en-US" sz="2000" dirty="0"/>
          </a:p>
          <a:p>
            <a:pPr marL="509588" lvl="1">
              <a:buFontTx/>
              <a:buChar char="•"/>
            </a:pPr>
            <a:r>
              <a:rPr lang="en-US" sz="2000" dirty="0"/>
              <a:t> </a:t>
            </a:r>
            <a:r>
              <a:rPr lang="en-US" sz="2000" dirty="0" smtClean="0"/>
              <a:t> Pay </a:t>
            </a:r>
            <a:r>
              <a:rPr lang="en-US" sz="2000" dirty="0"/>
              <a:t>workers’ compensation benefits due an injured </a:t>
            </a:r>
          </a:p>
          <a:p>
            <a:pPr marL="509588" lvl="1"/>
            <a:r>
              <a:rPr lang="en-US" sz="2000" dirty="0"/>
              <a:t>   </a:t>
            </a:r>
            <a:r>
              <a:rPr lang="en-US" sz="2000" dirty="0" smtClean="0"/>
              <a:t>“unclassified” employee</a:t>
            </a:r>
          </a:p>
          <a:p>
            <a:pPr marL="509588" lvl="1"/>
            <a:endParaRPr lang="en-US" dirty="0"/>
          </a:p>
          <a:p>
            <a:pPr marL="509588" lvl="1">
              <a:buClr>
                <a:schemeClr val="accent1"/>
              </a:buClr>
              <a:buFont typeface="Wingdings" pitchFamily="2" charset="2"/>
              <a:buNone/>
            </a:pPr>
            <a:endParaRPr lang="en-US" dirty="0"/>
          </a:p>
          <a:p>
            <a:pPr marL="509588" lvl="1">
              <a:buClr>
                <a:schemeClr val="accent1"/>
              </a:buClr>
              <a:buFont typeface="Wingdings" pitchFamily="2" charset="2"/>
              <a:buNone/>
            </a:pPr>
            <a:endParaRPr lang="en-US" sz="1800" dirty="0"/>
          </a:p>
          <a:p>
            <a:pPr marL="852488" lvl="2" indent="-228600">
              <a:buClr>
                <a:schemeClr val="accent1"/>
              </a:buClr>
            </a:pPr>
            <a:endParaRPr lang="en-US" sz="1800" dirty="0"/>
          </a:p>
          <a:p>
            <a:pPr marL="509588" lvl="1">
              <a:buClr>
                <a:schemeClr val="accent1"/>
              </a:buClr>
            </a:pPr>
            <a:endParaRPr lang="en-US" sz="2000" dirty="0"/>
          </a:p>
          <a:p>
            <a:pPr marL="227013" indent="-227013">
              <a:buClr>
                <a:schemeClr val="accent1"/>
              </a:buClr>
            </a:pPr>
            <a:r>
              <a:rPr lang="en-US" sz="2800" dirty="0"/>
              <a:t>  </a:t>
            </a:r>
          </a:p>
          <a:p>
            <a:pPr marL="509588" lvl="1">
              <a:buClr>
                <a:schemeClr val="accent1"/>
              </a:buClr>
              <a:buFont typeface="Wingdings" pitchFamily="2" charset="2"/>
              <a:buNone/>
            </a:pPr>
            <a:endParaRPr lang="en-US" sz="2800" dirty="0"/>
          </a:p>
        </p:txBody>
      </p:sp>
      <p:pic>
        <p:nvPicPr>
          <p:cNvPr id="78854" name="Picture 5" descr="MCj04413260000[1]"/>
          <p:cNvPicPr>
            <a:picLocks noChangeAspect="1" noChangeArrowheads="1"/>
          </p:cNvPicPr>
          <p:nvPr/>
        </p:nvPicPr>
        <p:blipFill>
          <a:blip r:embed="rId3"/>
          <a:srcRect/>
          <a:stretch>
            <a:fillRect/>
          </a:stretch>
        </p:blipFill>
        <p:spPr bwMode="auto">
          <a:xfrm>
            <a:off x="7290062" y="0"/>
            <a:ext cx="1371600" cy="1371600"/>
          </a:xfrm>
          <a:prstGeom prst="rect">
            <a:avLst/>
          </a:prstGeom>
          <a:noFill/>
          <a:ln w="9525">
            <a:noFill/>
            <a:miter lim="800000"/>
            <a:headEnd/>
            <a:tailEnd/>
          </a:ln>
        </p:spPr>
      </p:pic>
    </p:spTree>
    <p:extLst>
      <p:ext uri="{BB962C8B-B14F-4D97-AF65-F5344CB8AC3E}">
        <p14:creationId xmlns:p14="http://schemas.microsoft.com/office/powerpoint/2010/main" val="35920583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endParaRPr lang="en-US" sz="1000"/>
          </a:p>
        </p:txBody>
      </p:sp>
      <p:sp>
        <p:nvSpPr>
          <p:cNvPr id="476162" name="Rectangle 2"/>
          <p:cNvSpPr>
            <a:spLocks noGrp="1"/>
          </p:cNvSpPr>
          <p:nvPr>
            <p:ph type="title" idx="4294967295"/>
          </p:nvPr>
        </p:nvSpPr>
        <p:spPr bwMode="auto">
          <a:xfrm>
            <a:off x="457200" y="-152400"/>
            <a:ext cx="8229600" cy="1143000"/>
          </a:xfrm>
        </p:spPr>
        <p:txBody>
          <a:bodyPr/>
          <a:lstStyle/>
          <a:p>
            <a:pPr algn="ctr">
              <a:defRPr/>
            </a:pPr>
            <a:r>
              <a:rPr lang="en-US" sz="4000" smtClean="0">
                <a:solidFill>
                  <a:schemeClr val="accent1"/>
                </a:solidFill>
                <a:effectLst>
                  <a:outerShdw blurRad="38100" dist="38100" dir="2700000" algn="tl">
                    <a:srgbClr val="C0C0C0"/>
                  </a:outerShdw>
                </a:effectLst>
              </a:rPr>
              <a:t>#2 Wage &amp; Hour “To Do” List</a:t>
            </a:r>
          </a:p>
        </p:txBody>
      </p:sp>
      <p:sp>
        <p:nvSpPr>
          <p:cNvPr id="29699" name="Rectangle 3"/>
          <p:cNvSpPr>
            <a:spLocks noGrp="1"/>
          </p:cNvSpPr>
          <p:nvPr>
            <p:ph type="body" idx="4294967295"/>
          </p:nvPr>
        </p:nvSpPr>
        <p:spPr/>
        <p:txBody>
          <a:bodyPr/>
          <a:lstStyle/>
          <a:p>
            <a:pPr>
              <a:buFont typeface="Wingdings" pitchFamily="2" charset="2"/>
              <a:buNone/>
            </a:pPr>
            <a:endParaRPr lang="en-US" b="1" smtClean="0"/>
          </a:p>
          <a:p>
            <a:pPr>
              <a:buFont typeface="Wingdings 3" pitchFamily="18" charset="2"/>
              <a:buNone/>
            </a:pPr>
            <a:r>
              <a:rPr lang="en-US" b="1" smtClean="0"/>
              <a:t> </a:t>
            </a:r>
          </a:p>
        </p:txBody>
      </p:sp>
      <p:sp>
        <p:nvSpPr>
          <p:cNvPr id="29700" name="Text Box 4"/>
          <p:cNvSpPr txBox="1">
            <a:spLocks noChangeArrowheads="1"/>
          </p:cNvSpPr>
          <p:nvPr/>
        </p:nvSpPr>
        <p:spPr bwMode="auto">
          <a:xfrm>
            <a:off x="992171" y="990600"/>
            <a:ext cx="7696200" cy="6586418"/>
          </a:xfrm>
          <a:prstGeom prst="rect">
            <a:avLst/>
          </a:prstGeom>
          <a:noFill/>
          <a:ln w="9525">
            <a:noFill/>
            <a:miter lim="800000"/>
            <a:headEnd/>
            <a:tailEnd/>
          </a:ln>
        </p:spPr>
        <p:txBody>
          <a:bodyPr>
            <a:spAutoFit/>
          </a:bodyPr>
          <a:lstStyle/>
          <a:p>
            <a:pPr>
              <a:buClr>
                <a:schemeClr val="accent1"/>
              </a:buClr>
              <a:buFontTx/>
              <a:buChar char="•"/>
            </a:pPr>
            <a:r>
              <a:rPr lang="en-US" sz="2800" dirty="0"/>
              <a:t> Review criteria for overtime pay – ensure legal</a:t>
            </a:r>
          </a:p>
          <a:p>
            <a:pPr>
              <a:buClr>
                <a:schemeClr val="accent1"/>
              </a:buClr>
            </a:pPr>
            <a:r>
              <a:rPr lang="en-US" sz="2800" dirty="0"/>
              <a:t>   compliance including  paying employees for </a:t>
            </a:r>
          </a:p>
          <a:p>
            <a:pPr>
              <a:buClr>
                <a:schemeClr val="accent1"/>
              </a:buClr>
            </a:pPr>
            <a:r>
              <a:rPr lang="en-US" sz="2800" dirty="0"/>
              <a:t>   “all” hours worked</a:t>
            </a:r>
          </a:p>
          <a:p>
            <a:pPr marL="280988" lvl="1">
              <a:buClr>
                <a:schemeClr val="accent1"/>
              </a:buClr>
              <a:buFont typeface="Wingdings" pitchFamily="2" charset="2"/>
              <a:buNone/>
            </a:pPr>
            <a:endParaRPr lang="en-US" sz="1000" dirty="0"/>
          </a:p>
          <a:p>
            <a:pPr>
              <a:buClr>
                <a:schemeClr val="accent1"/>
              </a:buClr>
              <a:buFontTx/>
              <a:buChar char="•"/>
            </a:pPr>
            <a:r>
              <a:rPr lang="en-US" sz="2800" dirty="0"/>
              <a:t>  Review Independent Contractor </a:t>
            </a:r>
            <a:r>
              <a:rPr lang="en-US" sz="2800" dirty="0" smtClean="0"/>
              <a:t>vs. </a:t>
            </a:r>
            <a:r>
              <a:rPr lang="en-US" sz="2800" dirty="0"/>
              <a:t>Employee </a:t>
            </a:r>
          </a:p>
          <a:p>
            <a:pPr>
              <a:buClr>
                <a:schemeClr val="accent1"/>
              </a:buClr>
            </a:pPr>
            <a:r>
              <a:rPr lang="en-US" sz="2800" dirty="0"/>
              <a:t>    </a:t>
            </a:r>
            <a:r>
              <a:rPr lang="en-US" sz="2800" dirty="0" smtClean="0"/>
              <a:t>Status</a:t>
            </a:r>
          </a:p>
          <a:p>
            <a:pPr>
              <a:buClr>
                <a:schemeClr val="accent1"/>
              </a:buClr>
            </a:pPr>
            <a:endParaRPr lang="en-US" sz="1000" dirty="0"/>
          </a:p>
          <a:p>
            <a:pPr>
              <a:buClr>
                <a:schemeClr val="accent1"/>
              </a:buClr>
              <a:buFontTx/>
              <a:buChar char="•"/>
            </a:pPr>
            <a:r>
              <a:rPr lang="en-US" sz="2800" dirty="0" smtClean="0"/>
              <a:t> </a:t>
            </a:r>
            <a:r>
              <a:rPr lang="en-US" sz="2800" dirty="0" smtClean="0"/>
              <a:t> Who </a:t>
            </a:r>
            <a:r>
              <a:rPr lang="en-US" sz="2800" dirty="0"/>
              <a:t>determine</a:t>
            </a:r>
            <a:r>
              <a:rPr lang="en-US" sz="2800" i="1" dirty="0"/>
              <a:t>d</a:t>
            </a:r>
            <a:r>
              <a:rPr lang="en-US" sz="2800" dirty="0"/>
              <a:t> what positions were </a:t>
            </a:r>
          </a:p>
          <a:p>
            <a:pPr>
              <a:buClr>
                <a:schemeClr val="accent1"/>
              </a:buClr>
            </a:pPr>
            <a:r>
              <a:rPr lang="en-US" sz="2800" dirty="0"/>
              <a:t>    exempt vs. non-exempt?  Do you have job </a:t>
            </a:r>
          </a:p>
          <a:p>
            <a:pPr>
              <a:buClr>
                <a:schemeClr val="accent1"/>
              </a:buClr>
            </a:pPr>
            <a:r>
              <a:rPr lang="en-US" sz="2800" dirty="0"/>
              <a:t>    </a:t>
            </a:r>
            <a:r>
              <a:rPr lang="en-US" sz="2800" dirty="0" smtClean="0"/>
              <a:t>descriptions?</a:t>
            </a:r>
            <a:endParaRPr lang="en-US" sz="2800" dirty="0"/>
          </a:p>
          <a:p>
            <a:pPr>
              <a:buClr>
                <a:schemeClr val="accent1"/>
              </a:buClr>
            </a:pPr>
            <a:endParaRPr lang="en-US" sz="1000" dirty="0"/>
          </a:p>
          <a:p>
            <a:pPr>
              <a:buClr>
                <a:schemeClr val="accent1"/>
              </a:buClr>
              <a:buFontTx/>
              <a:buChar char="•"/>
            </a:pPr>
            <a:r>
              <a:rPr lang="en-US" sz="2800" dirty="0"/>
              <a:t>  </a:t>
            </a:r>
          </a:p>
          <a:p>
            <a:pPr>
              <a:buClr>
                <a:schemeClr val="accent1"/>
              </a:buClr>
            </a:pPr>
            <a:endParaRPr lang="en-US" sz="2800" dirty="0"/>
          </a:p>
          <a:p>
            <a:pPr>
              <a:buClr>
                <a:schemeClr val="accent1"/>
              </a:buClr>
            </a:pPr>
            <a:endParaRPr lang="en-US" sz="1800" dirty="0"/>
          </a:p>
          <a:p>
            <a:pPr marL="1143000" lvl="2" indent="-228600">
              <a:buClr>
                <a:schemeClr val="accent1"/>
              </a:buClr>
            </a:pPr>
            <a:endParaRPr lang="en-US" sz="1800" dirty="0"/>
          </a:p>
          <a:p>
            <a:pPr marL="280988" lvl="1">
              <a:buClr>
                <a:schemeClr val="accent1"/>
              </a:buClr>
            </a:pPr>
            <a:endParaRPr lang="en-US" sz="2000" dirty="0"/>
          </a:p>
          <a:p>
            <a:pPr>
              <a:buClr>
                <a:schemeClr val="accent1"/>
              </a:buClr>
            </a:pPr>
            <a:r>
              <a:rPr lang="en-US" sz="2800" dirty="0"/>
              <a:t>  </a:t>
            </a:r>
          </a:p>
          <a:p>
            <a:pPr marL="280988" lvl="1">
              <a:buClr>
                <a:schemeClr val="accent1"/>
              </a:buClr>
              <a:buFont typeface="Wingdings" pitchFamily="2" charset="2"/>
              <a:buNone/>
            </a:pPr>
            <a:endParaRPr lang="en-US" sz="2800" dirty="0"/>
          </a:p>
        </p:txBody>
      </p:sp>
      <p:pic>
        <p:nvPicPr>
          <p:cNvPr id="29701" name="Picture 6" descr="MCj04413260000[1]"/>
          <p:cNvPicPr>
            <a:picLocks noChangeAspect="1" noChangeArrowheads="1"/>
          </p:cNvPicPr>
          <p:nvPr/>
        </p:nvPicPr>
        <p:blipFill>
          <a:blip r:embed="rId3"/>
          <a:srcRect/>
          <a:stretch>
            <a:fillRect/>
          </a:stretch>
        </p:blipFill>
        <p:spPr bwMode="auto">
          <a:xfrm>
            <a:off x="7696200" y="2808855"/>
            <a:ext cx="1752600" cy="1752600"/>
          </a:xfrm>
          <a:prstGeom prst="rect">
            <a:avLst/>
          </a:prstGeom>
          <a:noFill/>
          <a:ln w="9525">
            <a:noFill/>
            <a:miter lim="800000"/>
            <a:headEnd/>
            <a:tailEnd/>
          </a:ln>
        </p:spPr>
      </p:pic>
      <p:sp>
        <p:nvSpPr>
          <p:cNvPr id="29702" name="Footer Placeholder 2"/>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p:cNvSpPr>
          <p:nvPr>
            <p:ph type="title" idx="4294967295"/>
          </p:nvPr>
        </p:nvSpPr>
        <p:spPr bwMode="auto">
          <a:xfrm>
            <a:off x="457200" y="-152400"/>
            <a:ext cx="8229600" cy="1143000"/>
          </a:xfrm>
        </p:spPr>
        <p:txBody>
          <a:bodyPr/>
          <a:lstStyle/>
          <a:p>
            <a:pPr algn="ctr">
              <a:defRPr/>
            </a:pPr>
            <a:r>
              <a:rPr lang="en-US" sz="4000" smtClean="0">
                <a:solidFill>
                  <a:schemeClr val="accent1"/>
                </a:solidFill>
                <a:effectLst>
                  <a:outerShdw blurRad="38100" dist="38100" dir="2700000" algn="tl">
                    <a:srgbClr val="C0C0C0"/>
                  </a:outerShdw>
                </a:effectLst>
              </a:rPr>
              <a:t>Wage &amp; Hour Infractions</a:t>
            </a:r>
          </a:p>
        </p:txBody>
      </p:sp>
      <p:sp>
        <p:nvSpPr>
          <p:cNvPr id="412675" name="Rectangle 3"/>
          <p:cNvSpPr>
            <a:spLocks noGrp="1"/>
          </p:cNvSpPr>
          <p:nvPr>
            <p:ph type="body" idx="4294967295"/>
          </p:nvPr>
        </p:nvSpPr>
        <p:spPr/>
        <p:txBody>
          <a:bodyPr/>
          <a:lstStyle/>
          <a:p>
            <a:pPr>
              <a:buFont typeface="Wingdings" pitchFamily="2" charset="2"/>
              <a:buNone/>
            </a:pPr>
            <a:endParaRPr lang="en-US" b="1" smtClean="0"/>
          </a:p>
          <a:p>
            <a:pPr>
              <a:buFont typeface="Wingdings 3" pitchFamily="18" charset="2"/>
              <a:buNone/>
            </a:pPr>
            <a:r>
              <a:rPr lang="en-US" b="1" smtClean="0"/>
              <a:t> </a:t>
            </a:r>
          </a:p>
        </p:txBody>
      </p:sp>
      <p:sp>
        <p:nvSpPr>
          <p:cNvPr id="412676" name="Text Box 4"/>
          <p:cNvSpPr txBox="1">
            <a:spLocks noChangeArrowheads="1"/>
          </p:cNvSpPr>
          <p:nvPr/>
        </p:nvSpPr>
        <p:spPr bwMode="auto">
          <a:xfrm>
            <a:off x="1066800" y="838200"/>
            <a:ext cx="7696200" cy="5555367"/>
          </a:xfrm>
          <a:prstGeom prst="rect">
            <a:avLst/>
          </a:prstGeom>
          <a:noFill/>
          <a:ln w="9525">
            <a:noFill/>
            <a:miter lim="800000"/>
            <a:headEnd/>
            <a:tailEnd/>
          </a:ln>
        </p:spPr>
        <p:txBody>
          <a:bodyPr>
            <a:spAutoFit/>
          </a:bodyPr>
          <a:lstStyle/>
          <a:p>
            <a:pPr>
              <a:buClr>
                <a:schemeClr val="accent1"/>
              </a:buClr>
              <a:buFontTx/>
              <a:buChar char="•"/>
            </a:pPr>
            <a:r>
              <a:rPr lang="en-US" sz="1800" dirty="0" smtClean="0"/>
              <a:t>Benefits </a:t>
            </a:r>
            <a:r>
              <a:rPr lang="en-US" sz="1800" dirty="0"/>
              <a:t>of Job Descriptions</a:t>
            </a:r>
          </a:p>
          <a:p>
            <a:pPr marL="569913" lvl="1" indent="-180975">
              <a:buClr>
                <a:schemeClr val="accent1"/>
              </a:buClr>
              <a:buFontTx/>
              <a:buChar char="•"/>
            </a:pPr>
            <a:r>
              <a:rPr lang="en-US" sz="1800" dirty="0"/>
              <a:t>Ensures understanding of the duties, skills, experience and physical requirements for the position</a:t>
            </a:r>
          </a:p>
          <a:p>
            <a:pPr marL="569913" lvl="1" indent="-180975">
              <a:buClr>
                <a:schemeClr val="accent1"/>
              </a:buClr>
              <a:buFontTx/>
              <a:buChar char="•"/>
            </a:pPr>
            <a:r>
              <a:rPr lang="en-US" sz="1800" dirty="0"/>
              <a:t>Creates criteria to evaluate the employee’s work performance for performance appraisals</a:t>
            </a:r>
          </a:p>
          <a:p>
            <a:pPr marL="569913" lvl="1" indent="-180975">
              <a:buClr>
                <a:schemeClr val="accent1"/>
              </a:buClr>
              <a:buFontTx/>
              <a:buChar char="•"/>
            </a:pPr>
            <a:r>
              <a:rPr lang="en-US" sz="1800" dirty="0"/>
              <a:t>Provides information to develop performance improvement plans</a:t>
            </a:r>
          </a:p>
          <a:p>
            <a:pPr marL="569913" lvl="1" indent="-180975">
              <a:buClr>
                <a:schemeClr val="accent1"/>
              </a:buClr>
              <a:buFontTx/>
              <a:buChar char="•"/>
            </a:pPr>
            <a:r>
              <a:rPr lang="en-US" sz="1800" dirty="0"/>
              <a:t>Provides documentation to discipline and terminate employees.</a:t>
            </a:r>
          </a:p>
          <a:p>
            <a:pPr marL="569913" lvl="1" indent="-180975">
              <a:buClr>
                <a:schemeClr val="accent1"/>
              </a:buClr>
              <a:buFontTx/>
              <a:buChar char="•"/>
            </a:pPr>
            <a:r>
              <a:rPr lang="en-US" sz="1800" dirty="0"/>
              <a:t>Assists in determining whether an accommodation is an essential or marginal function of the job and whether the individual can perform the required functions.</a:t>
            </a:r>
          </a:p>
          <a:p>
            <a:pPr marL="569913" lvl="1" indent="-180975">
              <a:buClr>
                <a:schemeClr val="accent1"/>
              </a:buClr>
              <a:buFontTx/>
              <a:buChar char="•"/>
            </a:pPr>
            <a:r>
              <a:rPr lang="en-US" sz="1800" dirty="0"/>
              <a:t>Documents an organization’s reason for classifying an employee as </a:t>
            </a:r>
            <a:r>
              <a:rPr lang="en-US" sz="1800" dirty="0" smtClean="0"/>
              <a:t>exempt </a:t>
            </a:r>
            <a:r>
              <a:rPr lang="en-US" sz="1800" dirty="0"/>
              <a:t>or </a:t>
            </a:r>
            <a:r>
              <a:rPr lang="en-US" sz="1800" dirty="0" smtClean="0"/>
              <a:t>non-exempt</a:t>
            </a:r>
            <a:r>
              <a:rPr lang="en-US" sz="1800" dirty="0"/>
              <a:t>.</a:t>
            </a:r>
          </a:p>
          <a:p>
            <a:pPr marL="569913" lvl="1" indent="-180975">
              <a:buClr>
                <a:schemeClr val="accent1"/>
              </a:buClr>
              <a:buFontTx/>
              <a:buChar char="•"/>
            </a:pPr>
            <a:r>
              <a:rPr lang="en-US" sz="1800" dirty="0"/>
              <a:t>Have employees sign the job description documenting that they received a copy and have reviewed the job requirements.</a:t>
            </a:r>
          </a:p>
          <a:p>
            <a:pPr marL="569913" lvl="1" indent="-180975">
              <a:buClr>
                <a:schemeClr val="accent1"/>
              </a:buClr>
              <a:buFontTx/>
              <a:buChar char="•"/>
            </a:pPr>
            <a:endParaRPr lang="en-US" sz="1800" dirty="0"/>
          </a:p>
          <a:p>
            <a:pPr>
              <a:buClr>
                <a:schemeClr val="accent1"/>
              </a:buClr>
              <a:buFontTx/>
              <a:buChar char="•"/>
            </a:pPr>
            <a:endParaRPr lang="en-US" sz="2000" dirty="0"/>
          </a:p>
          <a:p>
            <a:pPr>
              <a:buClr>
                <a:schemeClr val="accent1"/>
              </a:buClr>
            </a:pPr>
            <a:r>
              <a:rPr lang="en-US" sz="2800" dirty="0"/>
              <a:t>  </a:t>
            </a:r>
          </a:p>
          <a:p>
            <a:pPr marL="569913" lvl="1" indent="-180975">
              <a:buClr>
                <a:schemeClr val="accent1"/>
              </a:buClr>
              <a:buFont typeface="Wingdings" pitchFamily="2" charset="2"/>
              <a:buNone/>
            </a:pPr>
            <a:endParaRPr lang="en-US" sz="2800" dirty="0"/>
          </a:p>
        </p:txBody>
      </p:sp>
    </p:spTree>
    <p:extLst>
      <p:ext uri="{BB962C8B-B14F-4D97-AF65-F5344CB8AC3E}">
        <p14:creationId xmlns:p14="http://schemas.microsoft.com/office/powerpoint/2010/main" val="13756823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oter Placeholder 18"/>
          <p:cNvSpPr>
            <a:spLocks noGrp="1"/>
          </p:cNvSpPr>
          <p:nvPr>
            <p:ph type="ftr" sz="quarter" idx="11"/>
          </p:nvPr>
        </p:nvSpPr>
        <p:spPr bwMode="auto">
          <a:noFill/>
          <a:ln>
            <a:miter lim="800000"/>
            <a:headEnd/>
            <a:tailEnd/>
          </a:ln>
        </p:spPr>
        <p:txBody>
          <a:bodyPr/>
          <a:lstStyle/>
          <a:p>
            <a:r>
              <a:rPr lang="en-US" dirty="0" smtClean="0">
                <a:solidFill>
                  <a:schemeClr val="bg1"/>
                </a:solidFill>
              </a:rPr>
              <a:t>(c) 2013 All Rights Reserved by Lauren Brenner, SPHR.  The information contained herein is general and is not offered, and should not be construed, as legal advice with respect to any specific matter. </a:t>
            </a:r>
          </a:p>
        </p:txBody>
      </p:sp>
      <p:sp>
        <p:nvSpPr>
          <p:cNvPr id="7170" name="Rectangle 2"/>
          <p:cNvSpPr>
            <a:spLocks noGrp="1"/>
          </p:cNvSpPr>
          <p:nvPr>
            <p:ph type="title" idx="4294967295"/>
          </p:nvPr>
        </p:nvSpPr>
        <p:spPr bwMode="auto">
          <a:xfrm>
            <a:off x="457200" y="0"/>
            <a:ext cx="8229600" cy="1143000"/>
          </a:xfrm>
          <a:noFill/>
        </p:spPr>
        <p:txBody>
          <a:bodyPr/>
          <a:lstStyle/>
          <a:p>
            <a:r>
              <a:rPr lang="en-US" smtClean="0">
                <a:effectLst/>
              </a:rPr>
              <a:t>Presented By:</a:t>
            </a:r>
          </a:p>
        </p:txBody>
      </p:sp>
      <p:sp>
        <p:nvSpPr>
          <p:cNvPr id="7171" name="Rectangle 3"/>
          <p:cNvSpPr>
            <a:spLocks noGrp="1"/>
          </p:cNvSpPr>
          <p:nvPr>
            <p:ph type="body" idx="4294967295"/>
          </p:nvPr>
        </p:nvSpPr>
        <p:spPr/>
        <p:txBody>
          <a:bodyPr/>
          <a:lstStyle/>
          <a:p>
            <a:pPr>
              <a:buFont typeface="Wingdings 3" pitchFamily="18" charset="2"/>
              <a:buNone/>
            </a:pPr>
            <a:endParaRPr lang="en-US" smtClean="0"/>
          </a:p>
          <a:p>
            <a:pPr>
              <a:buFont typeface="Wingdings 3" pitchFamily="18" charset="2"/>
              <a:buNone/>
            </a:pPr>
            <a:endParaRPr lang="en-US" sz="800" smtClean="0"/>
          </a:p>
          <a:p>
            <a:pPr algn="ctr">
              <a:buFont typeface="Wingdings 3" pitchFamily="18" charset="2"/>
              <a:buNone/>
            </a:pPr>
            <a:r>
              <a:rPr lang="en-US" sz="2800" b="1" smtClean="0"/>
              <a:t>Lauren Brenner</a:t>
            </a:r>
          </a:p>
          <a:p>
            <a:pPr algn="ctr">
              <a:buFont typeface="Wingdings 3" pitchFamily="18" charset="2"/>
              <a:buNone/>
            </a:pPr>
            <a:r>
              <a:rPr lang="en-US" sz="2800" smtClean="0"/>
              <a:t>President/HR Division</a:t>
            </a:r>
          </a:p>
          <a:p>
            <a:pPr algn="ctr">
              <a:buFont typeface="Wingdings 3" pitchFamily="18" charset="2"/>
              <a:buNone/>
            </a:pPr>
            <a:r>
              <a:rPr lang="en-US" sz="2800" smtClean="0"/>
              <a:t>150  Wells Avenue</a:t>
            </a:r>
          </a:p>
          <a:p>
            <a:pPr algn="ctr">
              <a:buFont typeface="Wingdings 3" pitchFamily="18" charset="2"/>
              <a:buNone/>
            </a:pPr>
            <a:r>
              <a:rPr lang="en-US" sz="2800" smtClean="0"/>
              <a:t>Newton, MA  02459</a:t>
            </a:r>
          </a:p>
          <a:p>
            <a:pPr algn="ctr">
              <a:buFont typeface="Wingdings 3" pitchFamily="18" charset="2"/>
              <a:buNone/>
            </a:pPr>
            <a:r>
              <a:rPr lang="en-US" sz="2800" smtClean="0"/>
              <a:t>617-614-1271</a:t>
            </a:r>
            <a:endParaRPr lang="en-US" sz="2800" smtClean="0">
              <a:hlinkClick r:id="rId3"/>
            </a:endParaRPr>
          </a:p>
          <a:p>
            <a:pPr algn="ctr">
              <a:buFont typeface="Wingdings 3" pitchFamily="18" charset="2"/>
              <a:buNone/>
            </a:pPr>
            <a:r>
              <a:rPr lang="en-US" sz="2800" smtClean="0"/>
              <a:t>Lbrenner@telamonins.com</a:t>
            </a:r>
          </a:p>
          <a:p>
            <a:endParaRPr lang="en-US" sz="2800" smtClean="0"/>
          </a:p>
        </p:txBody>
      </p:sp>
      <p:sp>
        <p:nvSpPr>
          <p:cNvPr id="7172" name="Text Box 5"/>
          <p:cNvSpPr txBox="1">
            <a:spLocks noChangeArrowheads="1"/>
          </p:cNvSpPr>
          <p:nvPr/>
        </p:nvSpPr>
        <p:spPr bwMode="auto">
          <a:xfrm>
            <a:off x="990600" y="1447800"/>
            <a:ext cx="2362200" cy="457200"/>
          </a:xfrm>
          <a:prstGeom prst="rect">
            <a:avLst/>
          </a:prstGeom>
          <a:noFill/>
          <a:ln w="9525">
            <a:noFill/>
            <a:miter lim="800000"/>
            <a:headEnd/>
            <a:tailEnd/>
          </a:ln>
        </p:spPr>
        <p:txBody>
          <a:bodyPr>
            <a:spAutoFit/>
          </a:bodyPr>
          <a:lstStyle/>
          <a:p>
            <a:pPr>
              <a:spcBef>
                <a:spcPct val="50000"/>
              </a:spcBef>
            </a:pPr>
            <a:endParaRPr lang="en-US"/>
          </a:p>
        </p:txBody>
      </p:sp>
      <p:sp>
        <p:nvSpPr>
          <p:cNvPr id="7173" name="AutoShape 7" descr="cid:image002.jpg@01CA62EF.EF02E2D0"/>
          <p:cNvSpPr>
            <a:spLocks noChangeAspect="1" noChangeArrowheads="1"/>
          </p:cNvSpPr>
          <p:nvPr/>
        </p:nvSpPr>
        <p:spPr bwMode="auto">
          <a:xfrm>
            <a:off x="158750" y="46038"/>
            <a:ext cx="2514600" cy="704850"/>
          </a:xfrm>
          <a:prstGeom prst="rect">
            <a:avLst/>
          </a:prstGeom>
          <a:noFill/>
          <a:ln w="9525">
            <a:noFill/>
            <a:miter lim="800000"/>
            <a:headEnd/>
            <a:tailEnd/>
          </a:ln>
        </p:spPr>
        <p:txBody>
          <a:bodyPr/>
          <a:lstStyle/>
          <a:p>
            <a:endParaRPr lang="en-US"/>
          </a:p>
        </p:txBody>
      </p:sp>
      <p:sp>
        <p:nvSpPr>
          <p:cNvPr id="7174" name="Text Box 8"/>
          <p:cNvSpPr txBox="1">
            <a:spLocks noChangeArrowheads="1"/>
          </p:cNvSpPr>
          <p:nvPr/>
        </p:nvSpPr>
        <p:spPr bwMode="auto">
          <a:xfrm>
            <a:off x="3810000" y="1371600"/>
            <a:ext cx="2971800" cy="457200"/>
          </a:xfrm>
          <a:prstGeom prst="rect">
            <a:avLst/>
          </a:prstGeom>
          <a:noFill/>
          <a:ln w="9525">
            <a:noFill/>
            <a:miter lim="800000"/>
            <a:headEnd/>
            <a:tailEnd/>
          </a:ln>
        </p:spPr>
        <p:txBody>
          <a:bodyPr>
            <a:spAutoFit/>
          </a:bodyPr>
          <a:lstStyle/>
          <a:p>
            <a:pPr>
              <a:spcBef>
                <a:spcPct val="50000"/>
              </a:spcBef>
            </a:pPr>
            <a:endParaRPr lang="en-US"/>
          </a:p>
        </p:txBody>
      </p:sp>
      <p:pic>
        <p:nvPicPr>
          <p:cNvPr id="7175" name="Picture 9"/>
          <p:cNvPicPr>
            <a:picLocks noChangeAspect="1" noChangeArrowheads="1"/>
          </p:cNvPicPr>
          <p:nvPr/>
        </p:nvPicPr>
        <p:blipFill>
          <a:blip r:embed="rId4"/>
          <a:srcRect/>
          <a:stretch>
            <a:fillRect/>
          </a:stretch>
        </p:blipFill>
        <p:spPr bwMode="auto">
          <a:xfrm>
            <a:off x="6324600" y="1143000"/>
            <a:ext cx="2133600" cy="56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76162" name="Rectangle 2"/>
          <p:cNvSpPr>
            <a:spLocks noGrp="1"/>
          </p:cNvSpPr>
          <p:nvPr>
            <p:ph type="title" idx="4294967295"/>
          </p:nvPr>
        </p:nvSpPr>
        <p:spPr bwMode="auto">
          <a:xfrm>
            <a:off x="457200" y="-152400"/>
            <a:ext cx="8229600" cy="1143000"/>
          </a:xfrm>
        </p:spPr>
        <p:txBody>
          <a:bodyPr/>
          <a:lstStyle/>
          <a:p>
            <a:pPr algn="ctr">
              <a:defRPr/>
            </a:pPr>
            <a:r>
              <a:rPr lang="en-US" sz="4000" smtClean="0">
                <a:solidFill>
                  <a:schemeClr val="accent1"/>
                </a:solidFill>
                <a:effectLst>
                  <a:outerShdw blurRad="38100" dist="38100" dir="2700000" algn="tl">
                    <a:srgbClr val="C0C0C0"/>
                  </a:outerShdw>
                </a:effectLst>
              </a:rPr>
              <a:t>Wage &amp; Hour “To Do” List (cont’d)</a:t>
            </a:r>
          </a:p>
        </p:txBody>
      </p:sp>
      <p:sp>
        <p:nvSpPr>
          <p:cNvPr id="32771" name="Rectangle 3"/>
          <p:cNvSpPr>
            <a:spLocks noGrp="1"/>
          </p:cNvSpPr>
          <p:nvPr>
            <p:ph type="body" idx="4294967295"/>
          </p:nvPr>
        </p:nvSpPr>
        <p:spPr/>
        <p:txBody>
          <a:bodyPr/>
          <a:lstStyle/>
          <a:p>
            <a:pPr>
              <a:buFont typeface="Wingdings" pitchFamily="2" charset="2"/>
              <a:buNone/>
            </a:pPr>
            <a:endParaRPr lang="en-US" b="1" smtClean="0"/>
          </a:p>
          <a:p>
            <a:pPr>
              <a:buFont typeface="Wingdings 3" pitchFamily="18" charset="2"/>
              <a:buNone/>
            </a:pPr>
            <a:r>
              <a:rPr lang="en-US" b="1" smtClean="0"/>
              <a:t> </a:t>
            </a:r>
          </a:p>
        </p:txBody>
      </p:sp>
      <p:sp>
        <p:nvSpPr>
          <p:cNvPr id="32772" name="Text Box 4"/>
          <p:cNvSpPr txBox="1">
            <a:spLocks noChangeArrowheads="1"/>
          </p:cNvSpPr>
          <p:nvPr/>
        </p:nvSpPr>
        <p:spPr bwMode="auto">
          <a:xfrm>
            <a:off x="1066800" y="857250"/>
            <a:ext cx="7696200" cy="7078861"/>
          </a:xfrm>
          <a:prstGeom prst="rect">
            <a:avLst/>
          </a:prstGeom>
          <a:noFill/>
          <a:ln w="9525">
            <a:noFill/>
            <a:miter lim="800000"/>
            <a:headEnd/>
            <a:tailEnd/>
          </a:ln>
        </p:spPr>
        <p:txBody>
          <a:bodyPr>
            <a:spAutoFit/>
          </a:bodyPr>
          <a:lstStyle/>
          <a:p>
            <a:pPr>
              <a:buClr>
                <a:schemeClr val="accent1"/>
              </a:buClr>
            </a:pPr>
            <a:r>
              <a:rPr lang="en-US" dirty="0"/>
              <a:t>  </a:t>
            </a:r>
            <a:r>
              <a:rPr lang="en-US" b="1" dirty="0"/>
              <a:t>Payment of Wages Upon Termination</a:t>
            </a:r>
          </a:p>
          <a:p>
            <a:pPr>
              <a:buClr>
                <a:schemeClr val="accent1"/>
              </a:buClr>
            </a:pPr>
            <a:endParaRPr lang="en-US" dirty="0"/>
          </a:p>
          <a:p>
            <a:pPr marL="231775" lvl="1">
              <a:buClr>
                <a:schemeClr val="accent1"/>
              </a:buClr>
              <a:buFont typeface="Wingdings" pitchFamily="2" charset="2"/>
              <a:buChar char="§"/>
            </a:pPr>
            <a:r>
              <a:rPr lang="en-US" dirty="0"/>
              <a:t> Final Pay – depends on state requirements</a:t>
            </a:r>
          </a:p>
          <a:p>
            <a:pPr marL="574675" lvl="2" indent="-228600">
              <a:buClr>
                <a:schemeClr val="accent1"/>
              </a:buClr>
              <a:buFontTx/>
              <a:buChar char="o"/>
            </a:pPr>
            <a:r>
              <a:rPr lang="en-US" dirty="0"/>
              <a:t>Is it due upon termination</a:t>
            </a:r>
            <a:r>
              <a:rPr lang="en-US" dirty="0" smtClean="0"/>
              <a:t>? </a:t>
            </a:r>
          </a:p>
          <a:p>
            <a:pPr marL="1146175" lvl="3" indent="-342900">
              <a:buClr>
                <a:schemeClr val="accent1"/>
              </a:buClr>
              <a:buFont typeface="Arial" panose="020B0604020202020204" pitchFamily="34" charset="0"/>
              <a:buChar char="•"/>
            </a:pPr>
            <a:r>
              <a:rPr lang="en-US" dirty="0" smtClean="0"/>
              <a:t>CT </a:t>
            </a:r>
            <a:r>
              <a:rPr lang="en-US" dirty="0"/>
              <a:t>– </a:t>
            </a:r>
            <a:r>
              <a:rPr lang="en-US" dirty="0" smtClean="0"/>
              <a:t>Next Day; ME </a:t>
            </a:r>
            <a:r>
              <a:rPr lang="en-US" dirty="0"/>
              <a:t>– </a:t>
            </a:r>
            <a:r>
              <a:rPr lang="en-US" dirty="0" smtClean="0"/>
              <a:t>w/I 2 wks.; MA – Day of;    NH &amp; VT </a:t>
            </a:r>
            <a:r>
              <a:rPr lang="en-US" dirty="0"/>
              <a:t>– </a:t>
            </a:r>
            <a:r>
              <a:rPr lang="en-US" dirty="0" smtClean="0"/>
              <a:t>72 hrs.; NY &amp; RI </a:t>
            </a:r>
            <a:r>
              <a:rPr lang="en-US" dirty="0"/>
              <a:t>– </a:t>
            </a:r>
            <a:r>
              <a:rPr lang="en-US" dirty="0" smtClean="0"/>
              <a:t>Next payday;  </a:t>
            </a:r>
            <a:endParaRPr lang="en-US" dirty="0" smtClean="0"/>
          </a:p>
          <a:p>
            <a:pPr marL="574675" lvl="2" indent="-228600">
              <a:buClr>
                <a:schemeClr val="accent1"/>
              </a:buClr>
              <a:buFontTx/>
              <a:buChar char="o"/>
            </a:pPr>
            <a:r>
              <a:rPr lang="en-US" dirty="0" smtClean="0"/>
              <a:t>If </a:t>
            </a:r>
            <a:r>
              <a:rPr lang="en-US" dirty="0"/>
              <a:t>not, </a:t>
            </a:r>
            <a:r>
              <a:rPr lang="en-US" dirty="0" smtClean="0"/>
              <a:t>when? </a:t>
            </a:r>
            <a:r>
              <a:rPr lang="en-US" dirty="0"/>
              <a:t>(Note: </a:t>
            </a:r>
            <a:r>
              <a:rPr lang="en-US" dirty="0" smtClean="0"/>
              <a:t>In </a:t>
            </a:r>
            <a:r>
              <a:rPr lang="en-US" dirty="0"/>
              <a:t>NH, exempt employee must be paid for full pay period, not just the date of termination)</a:t>
            </a:r>
          </a:p>
          <a:p>
            <a:pPr marL="231775" lvl="1">
              <a:buClr>
                <a:schemeClr val="accent1"/>
              </a:buClr>
              <a:buFont typeface="Wingdings" pitchFamily="2" charset="2"/>
              <a:buChar char="§"/>
            </a:pPr>
            <a:r>
              <a:rPr lang="en-US" dirty="0"/>
              <a:t> Vacation Pay</a:t>
            </a:r>
          </a:p>
          <a:p>
            <a:pPr marL="231775" lvl="1">
              <a:buClr>
                <a:schemeClr val="accent1"/>
              </a:buClr>
              <a:buFont typeface="Wingdings" pitchFamily="2" charset="2"/>
              <a:buChar char="§"/>
            </a:pPr>
            <a:r>
              <a:rPr lang="en-US" dirty="0"/>
              <a:t> Commissions</a:t>
            </a:r>
          </a:p>
          <a:p>
            <a:pPr marL="231775" lvl="1">
              <a:buClr>
                <a:schemeClr val="accent1"/>
              </a:buClr>
              <a:buFont typeface="Wingdings" pitchFamily="2" charset="2"/>
              <a:buNone/>
            </a:pPr>
            <a:endParaRPr lang="en-US" dirty="0"/>
          </a:p>
          <a:p>
            <a:pPr>
              <a:buClr>
                <a:schemeClr val="accent1"/>
              </a:buClr>
            </a:pPr>
            <a:endParaRPr lang="en-US" sz="1800" dirty="0" smtClean="0"/>
          </a:p>
          <a:p>
            <a:pPr>
              <a:buClr>
                <a:schemeClr val="accent1"/>
              </a:buClr>
            </a:pPr>
            <a:endParaRPr lang="en-US" sz="1800" dirty="0"/>
          </a:p>
          <a:p>
            <a:pPr>
              <a:buClr>
                <a:schemeClr val="accent1"/>
              </a:buClr>
            </a:pPr>
            <a:r>
              <a:rPr lang="en-US" sz="1800" dirty="0" smtClean="0"/>
              <a:t>P.S</a:t>
            </a:r>
            <a:r>
              <a:rPr lang="en-US" sz="1800" dirty="0"/>
              <a:t>. (Don’t forget to send </a:t>
            </a:r>
            <a:r>
              <a:rPr lang="en-US" sz="1800" dirty="0" smtClean="0"/>
              <a:t>COBRA/Mini-COBRA </a:t>
            </a:r>
            <a:r>
              <a:rPr lang="en-US" sz="1800" dirty="0"/>
              <a:t>Notice)</a:t>
            </a:r>
          </a:p>
          <a:p>
            <a:pPr marL="231775" lvl="1">
              <a:buClr>
                <a:schemeClr val="accent1"/>
              </a:buClr>
              <a:buFont typeface="Wingdings" pitchFamily="2" charset="2"/>
              <a:buNone/>
            </a:pPr>
            <a:endParaRPr lang="en-US" sz="1800" dirty="0"/>
          </a:p>
          <a:p>
            <a:pPr marL="574675" lvl="2" indent="-228600">
              <a:buClr>
                <a:schemeClr val="accent1"/>
              </a:buClr>
            </a:pPr>
            <a:endParaRPr lang="en-US" sz="1800" dirty="0"/>
          </a:p>
          <a:p>
            <a:pPr marL="231775" lvl="1">
              <a:buClr>
                <a:schemeClr val="accent1"/>
              </a:buClr>
            </a:pPr>
            <a:endParaRPr lang="en-US" sz="2000" dirty="0"/>
          </a:p>
          <a:p>
            <a:pPr>
              <a:buClr>
                <a:schemeClr val="accent1"/>
              </a:buClr>
            </a:pPr>
            <a:r>
              <a:rPr lang="en-US" sz="2800" dirty="0"/>
              <a:t>  </a:t>
            </a:r>
          </a:p>
          <a:p>
            <a:pPr marL="231775" lvl="1">
              <a:buClr>
                <a:schemeClr val="accent1"/>
              </a:buClr>
              <a:buFont typeface="Wingdings" pitchFamily="2" charset="2"/>
              <a:buNone/>
            </a:pPr>
            <a:endParaRPr lang="en-US" sz="2800" dirty="0"/>
          </a:p>
        </p:txBody>
      </p:sp>
      <p:pic>
        <p:nvPicPr>
          <p:cNvPr id="32773" name="Picture 5" descr="MCj04413260000[1]"/>
          <p:cNvPicPr>
            <a:picLocks noChangeAspect="1" noChangeArrowheads="1"/>
          </p:cNvPicPr>
          <p:nvPr/>
        </p:nvPicPr>
        <p:blipFill>
          <a:blip r:embed="rId3"/>
          <a:srcRect/>
          <a:stretch>
            <a:fillRect/>
          </a:stretch>
        </p:blipFill>
        <p:spPr bwMode="auto">
          <a:xfrm>
            <a:off x="7543800" y="685800"/>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84354" name="Rectangle 2"/>
          <p:cNvSpPr>
            <a:spLocks noGrp="1"/>
          </p:cNvSpPr>
          <p:nvPr>
            <p:ph type="title" idx="4294967295"/>
          </p:nvPr>
        </p:nvSpPr>
        <p:spPr bwMode="auto"/>
        <p:txBody>
          <a:bodyPr/>
          <a:lstStyle/>
          <a:p>
            <a:pPr algn="ctr">
              <a:defRPr/>
            </a:pPr>
            <a:r>
              <a:rPr lang="en-US" sz="4000" smtClean="0">
                <a:solidFill>
                  <a:schemeClr val="folHlink"/>
                </a:solidFill>
                <a:effectLst/>
              </a:rPr>
              <a:t>#3  </a:t>
            </a:r>
            <a:r>
              <a:rPr lang="en-US" sz="4000" smtClean="0">
                <a:solidFill>
                  <a:schemeClr val="accent1"/>
                </a:solidFill>
                <a:effectLst>
                  <a:outerShdw blurRad="38100" dist="38100" dir="2700000" algn="tl">
                    <a:srgbClr val="C0C0C0"/>
                  </a:outerShdw>
                </a:effectLst>
              </a:rPr>
              <a:t>Breach of Confidentiality</a:t>
            </a:r>
          </a:p>
        </p:txBody>
      </p:sp>
      <p:sp>
        <p:nvSpPr>
          <p:cNvPr id="34819" name="Rectangle 3"/>
          <p:cNvSpPr>
            <a:spLocks noGrp="1"/>
          </p:cNvSpPr>
          <p:nvPr>
            <p:ph type="body" idx="4294967295"/>
          </p:nvPr>
        </p:nvSpPr>
        <p:spPr/>
        <p:txBody>
          <a:bodyPr/>
          <a:lstStyle/>
          <a:p>
            <a:r>
              <a:rPr lang="en-US" smtClean="0"/>
              <a:t>Employee’s Work Performance</a:t>
            </a:r>
          </a:p>
          <a:p>
            <a:r>
              <a:rPr lang="en-US" smtClean="0"/>
              <a:t>Terminations</a:t>
            </a:r>
          </a:p>
          <a:p>
            <a:r>
              <a:rPr lang="en-US" smtClean="0"/>
              <a:t>HIPAA (Health Insurance Portability and Accountability Act)</a:t>
            </a:r>
          </a:p>
          <a:p>
            <a:endParaRPr lang="en-US" smtClean="0"/>
          </a:p>
          <a:p>
            <a:pPr>
              <a:buFont typeface="Wingdings 3" pitchFamily="18" charset="2"/>
              <a:buNone/>
            </a:pPr>
            <a:endParaRPr lang="en-US" smtClean="0"/>
          </a:p>
          <a:p>
            <a:r>
              <a:rPr lang="en-US" b="1" smtClean="0"/>
              <a:t>REMEDY –</a:t>
            </a:r>
            <a:r>
              <a:rPr lang="en-US" smtClean="0"/>
              <a:t> “Need To Know” basis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78210" name="Rectangle 2"/>
          <p:cNvSpPr>
            <a:spLocks noGrp="1"/>
          </p:cNvSpPr>
          <p:nvPr>
            <p:ph type="title" idx="4294967295"/>
          </p:nvPr>
        </p:nvSpPr>
        <p:spPr bwMode="auto"/>
        <p:txBody>
          <a:bodyPr>
            <a:normAutofit fontScale="90000"/>
          </a:bodyPr>
          <a:lstStyle/>
          <a:p>
            <a:pPr algn="ctr">
              <a:defRPr/>
            </a:pPr>
            <a:r>
              <a:rPr lang="en-US" sz="3600" smtClean="0">
                <a:solidFill>
                  <a:schemeClr val="folHlink"/>
                </a:solidFill>
                <a:effectLst/>
              </a:rPr>
              <a:t>#4  </a:t>
            </a:r>
            <a:r>
              <a:rPr lang="en-US" sz="3700" smtClean="0">
                <a:solidFill>
                  <a:schemeClr val="accent1"/>
                </a:solidFill>
                <a:effectLst>
                  <a:outerShdw blurRad="38100" dist="38100" dir="2700000" algn="tl">
                    <a:srgbClr val="C0C0C0"/>
                  </a:outerShdw>
                </a:effectLst>
              </a:rPr>
              <a:t>Rash Disciplinary Decisions/Termination Errors</a:t>
            </a:r>
          </a:p>
        </p:txBody>
      </p:sp>
      <p:sp>
        <p:nvSpPr>
          <p:cNvPr id="36867" name="Rectangle 3"/>
          <p:cNvSpPr>
            <a:spLocks noGrp="1"/>
          </p:cNvSpPr>
          <p:nvPr>
            <p:ph type="body" idx="4294967295"/>
          </p:nvPr>
        </p:nvSpPr>
        <p:spPr>
          <a:xfrm>
            <a:off x="457200" y="1676400"/>
            <a:ext cx="8229600" cy="4525963"/>
          </a:xfrm>
        </p:spPr>
        <p:txBody>
          <a:bodyPr/>
          <a:lstStyle/>
          <a:p>
            <a:r>
              <a:rPr lang="en-US" smtClean="0"/>
              <a:t>Acting out of emotion vs. reason</a:t>
            </a:r>
          </a:p>
          <a:p>
            <a:pPr>
              <a:buFont typeface="Wingdings 3" pitchFamily="18" charset="2"/>
              <a:buNone/>
            </a:pPr>
            <a:endParaRPr lang="en-US" smtClean="0"/>
          </a:p>
          <a:p>
            <a:r>
              <a:rPr lang="en-US" smtClean="0"/>
              <a:t>Setting an example with one employee when others have not received the same discipline</a:t>
            </a:r>
          </a:p>
          <a:p>
            <a:pPr>
              <a:buFont typeface="Wingdings 3" pitchFamily="18" charset="2"/>
              <a:buNone/>
            </a:pPr>
            <a:endParaRPr lang="en-US" smtClean="0"/>
          </a:p>
          <a:p>
            <a:r>
              <a:rPr lang="en-US" smtClean="0"/>
              <a:t>Not allowing the employee to state their side of the incident</a:t>
            </a:r>
            <a:endParaRPr lang="en-US" sz="3000" smtClean="0"/>
          </a:p>
          <a:p>
            <a:endParaRPr lang="en-US" smtClean="0"/>
          </a:p>
          <a:p>
            <a:pPr>
              <a:buFont typeface="Wingdings 3" pitchFamily="18" charset="2"/>
              <a:buNone/>
            </a:pPr>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endParaRPr lang="en-US" sz="1000"/>
          </a:p>
        </p:txBody>
      </p:sp>
      <p:sp>
        <p:nvSpPr>
          <p:cNvPr id="478210" name="Rectangle 2"/>
          <p:cNvSpPr>
            <a:spLocks noGrp="1"/>
          </p:cNvSpPr>
          <p:nvPr>
            <p:ph type="title" idx="4294967295"/>
          </p:nvPr>
        </p:nvSpPr>
        <p:spPr bwMode="auto"/>
        <p:txBody>
          <a:bodyPr>
            <a:normAutofit fontScale="90000"/>
          </a:bodyPr>
          <a:lstStyle/>
          <a:p>
            <a:pPr algn="ctr">
              <a:defRPr/>
            </a:pPr>
            <a:r>
              <a:rPr lang="en-US" sz="3600" smtClean="0">
                <a:solidFill>
                  <a:schemeClr val="folHlink"/>
                </a:solidFill>
                <a:effectLst/>
              </a:rPr>
              <a:t>#4  </a:t>
            </a:r>
            <a:r>
              <a:rPr lang="en-US" sz="3700" smtClean="0">
                <a:solidFill>
                  <a:schemeClr val="accent1"/>
                </a:solidFill>
                <a:effectLst>
                  <a:outerShdw blurRad="38100" dist="38100" dir="2700000" algn="tl">
                    <a:srgbClr val="C0C0C0"/>
                  </a:outerShdw>
                </a:effectLst>
              </a:rPr>
              <a:t>Rash Disciplinary Decisions/Termination Safeguards</a:t>
            </a:r>
          </a:p>
        </p:txBody>
      </p:sp>
      <p:sp>
        <p:nvSpPr>
          <p:cNvPr id="38915" name="Rectangle 3"/>
          <p:cNvSpPr>
            <a:spLocks noGrp="1"/>
          </p:cNvSpPr>
          <p:nvPr>
            <p:ph type="body" idx="4294967295"/>
          </p:nvPr>
        </p:nvSpPr>
        <p:spPr>
          <a:xfrm>
            <a:off x="457200" y="1676400"/>
            <a:ext cx="8229600" cy="4525963"/>
          </a:xfrm>
        </p:spPr>
        <p:txBody>
          <a:bodyPr/>
          <a:lstStyle/>
          <a:p>
            <a:r>
              <a:rPr lang="en-US" smtClean="0"/>
              <a:t>Be consistent – actions taken with one employee should be taken with other employees in similar situations</a:t>
            </a:r>
          </a:p>
          <a:p>
            <a:pPr>
              <a:buFont typeface="Wingdings 3" pitchFamily="18" charset="2"/>
              <a:buNone/>
            </a:pPr>
            <a:endParaRPr lang="en-US" smtClean="0"/>
          </a:p>
          <a:p>
            <a:r>
              <a:rPr lang="en-US" smtClean="0"/>
              <a:t>Ensure you are 100% sure of your facts</a:t>
            </a:r>
          </a:p>
          <a:p>
            <a:pPr>
              <a:buFont typeface="Wingdings 3" pitchFamily="18" charset="2"/>
              <a:buNone/>
            </a:pPr>
            <a:endParaRPr lang="en-US" smtClean="0"/>
          </a:p>
          <a:p>
            <a:r>
              <a:rPr lang="en-US" smtClean="0"/>
              <a:t>Document</a:t>
            </a:r>
            <a:endParaRPr lang="en-US" sz="3000" smtClean="0"/>
          </a:p>
          <a:p>
            <a:endParaRPr lang="en-US" smtClean="0"/>
          </a:p>
          <a:p>
            <a:pPr>
              <a:buFont typeface="Wingdings 3" pitchFamily="18" charset="2"/>
              <a:buNone/>
            </a:pPr>
            <a:endParaRPr lang="en-US" smtClean="0"/>
          </a:p>
        </p:txBody>
      </p:sp>
      <p:sp>
        <p:nvSpPr>
          <p:cNvPr id="38916" name="Footer Placeholder 2"/>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80258" name="Rectangle 2"/>
          <p:cNvSpPr>
            <a:spLocks noGrp="1"/>
          </p:cNvSpPr>
          <p:nvPr>
            <p:ph type="title" idx="4294967295"/>
          </p:nvPr>
        </p:nvSpPr>
        <p:spPr bwMode="auto">
          <a:xfrm>
            <a:off x="457200" y="0"/>
            <a:ext cx="8229600" cy="1143000"/>
          </a:xfrm>
        </p:spPr>
        <p:txBody>
          <a:bodyPr/>
          <a:lstStyle/>
          <a:p>
            <a:pPr algn="ctr">
              <a:defRPr/>
            </a:pPr>
            <a:r>
              <a:rPr lang="en-US" sz="3600" dirty="0" smtClean="0">
                <a:solidFill>
                  <a:schemeClr val="folHlink"/>
                </a:solidFill>
                <a:effectLst/>
              </a:rPr>
              <a:t>#5  </a:t>
            </a:r>
            <a:r>
              <a:rPr lang="en-US" sz="3700" dirty="0" smtClean="0">
                <a:solidFill>
                  <a:schemeClr val="accent1"/>
                </a:solidFill>
                <a:effectLst>
                  <a:outerShdw blurRad="38100" dist="38100" dir="2700000" algn="tl">
                    <a:srgbClr val="C0C0C0"/>
                  </a:outerShdw>
                </a:effectLst>
              </a:rPr>
              <a:t>Discriminatory Practices/Actions</a:t>
            </a:r>
          </a:p>
        </p:txBody>
      </p:sp>
      <p:sp>
        <p:nvSpPr>
          <p:cNvPr id="40963" name="Rectangle 3"/>
          <p:cNvSpPr>
            <a:spLocks noGrp="1"/>
          </p:cNvSpPr>
          <p:nvPr>
            <p:ph type="body" idx="4294967295"/>
          </p:nvPr>
        </p:nvSpPr>
        <p:spPr>
          <a:xfrm>
            <a:off x="457200" y="990600"/>
            <a:ext cx="8229600" cy="4525963"/>
          </a:xfrm>
        </p:spPr>
        <p:txBody>
          <a:bodyPr/>
          <a:lstStyle/>
          <a:p>
            <a:pPr>
              <a:buFontTx/>
              <a:buChar char="•"/>
            </a:pPr>
            <a:r>
              <a:rPr lang="en-US" sz="2400" dirty="0" smtClean="0"/>
              <a:t>Treating someone in a protected category differently than someone else</a:t>
            </a:r>
          </a:p>
          <a:p>
            <a:pPr lvl="1">
              <a:buFont typeface="Wingdings" pitchFamily="2" charset="2"/>
              <a:buChar char="§"/>
            </a:pPr>
            <a:endParaRPr lang="en-US" sz="1000" dirty="0" smtClean="0"/>
          </a:p>
          <a:p>
            <a:pPr lvl="1">
              <a:buFont typeface="Wingdings" pitchFamily="2" charset="2"/>
              <a:buChar char="§"/>
            </a:pPr>
            <a:r>
              <a:rPr lang="en-US" sz="1800" dirty="0" smtClean="0"/>
              <a:t>Hiring </a:t>
            </a:r>
          </a:p>
          <a:p>
            <a:pPr lvl="1">
              <a:buFont typeface="Wingdings" pitchFamily="2" charset="2"/>
              <a:buChar char="§"/>
            </a:pPr>
            <a:r>
              <a:rPr lang="en-US" sz="1800" dirty="0" smtClean="0"/>
              <a:t>Promotions</a:t>
            </a:r>
          </a:p>
          <a:p>
            <a:pPr lvl="1">
              <a:buFont typeface="Wingdings" pitchFamily="2" charset="2"/>
              <a:buChar char="§"/>
            </a:pPr>
            <a:r>
              <a:rPr lang="en-US" sz="1800" dirty="0" smtClean="0"/>
              <a:t>Wage increases</a:t>
            </a:r>
          </a:p>
          <a:p>
            <a:pPr lvl="1">
              <a:buFont typeface="Wingdings" pitchFamily="2" charset="2"/>
              <a:buChar char="§"/>
            </a:pPr>
            <a:r>
              <a:rPr lang="en-US" sz="1800" dirty="0" smtClean="0"/>
              <a:t>Disciplinary Action</a:t>
            </a:r>
          </a:p>
          <a:p>
            <a:pPr>
              <a:buFont typeface="Wingdings 3" pitchFamily="18" charset="2"/>
              <a:buNone/>
            </a:pPr>
            <a:r>
              <a:rPr lang="en-US" sz="2000" dirty="0" smtClean="0"/>
              <a:t>or</a:t>
            </a:r>
          </a:p>
          <a:p>
            <a:pPr>
              <a:buFontTx/>
              <a:buChar char="•"/>
            </a:pPr>
            <a:r>
              <a:rPr lang="en-US" sz="2400" dirty="0" smtClean="0"/>
              <a:t>Not reasonably accommodating someone in a protected category</a:t>
            </a:r>
          </a:p>
          <a:p>
            <a:pPr lvl="1">
              <a:buFont typeface="Wingdings" pitchFamily="2" charset="2"/>
              <a:buChar char="§"/>
            </a:pPr>
            <a:r>
              <a:rPr lang="en-US" sz="2000" dirty="0" smtClean="0"/>
              <a:t>Religious Holidays</a:t>
            </a:r>
          </a:p>
          <a:p>
            <a:pPr lvl="1">
              <a:buFont typeface="Wingdings" pitchFamily="2" charset="2"/>
              <a:buChar char="§"/>
            </a:pPr>
            <a:r>
              <a:rPr lang="en-US" sz="2000" dirty="0" smtClean="0"/>
              <a:t>Time off</a:t>
            </a:r>
          </a:p>
          <a:p>
            <a:pPr>
              <a:buFont typeface="Wingdings 3" pitchFamily="18" charset="2"/>
              <a:buNone/>
            </a:pPr>
            <a:endParaRPr 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endParaRPr lang="en-US" sz="1000"/>
          </a:p>
        </p:txBody>
      </p:sp>
      <p:sp>
        <p:nvSpPr>
          <p:cNvPr id="480258" name="Rectangle 2"/>
          <p:cNvSpPr>
            <a:spLocks noGrp="1"/>
          </p:cNvSpPr>
          <p:nvPr>
            <p:ph type="title" idx="4294967295"/>
          </p:nvPr>
        </p:nvSpPr>
        <p:spPr bwMode="auto">
          <a:xfrm>
            <a:off x="457200" y="228600"/>
            <a:ext cx="8229600" cy="1143000"/>
          </a:xfrm>
        </p:spPr>
        <p:txBody>
          <a:bodyPr>
            <a:normAutofit fontScale="90000"/>
          </a:bodyPr>
          <a:lstStyle/>
          <a:p>
            <a:pPr algn="ctr">
              <a:defRPr/>
            </a:pPr>
            <a:r>
              <a:rPr lang="en-US" sz="3600" smtClean="0">
                <a:solidFill>
                  <a:schemeClr val="folHlink"/>
                </a:solidFill>
                <a:effectLst/>
              </a:rPr>
              <a:t>#5  </a:t>
            </a:r>
            <a:r>
              <a:rPr lang="en-US" sz="3700" smtClean="0">
                <a:solidFill>
                  <a:schemeClr val="accent1"/>
                </a:solidFill>
                <a:effectLst>
                  <a:outerShdw blurRad="38100" dist="38100" dir="2700000" algn="tl">
                    <a:srgbClr val="C0C0C0"/>
                  </a:outerShdw>
                </a:effectLst>
              </a:rPr>
              <a:t>Discriminatory Practices/Actions Reminders</a:t>
            </a:r>
          </a:p>
        </p:txBody>
      </p:sp>
      <p:sp>
        <p:nvSpPr>
          <p:cNvPr id="43011" name="Rectangle 3"/>
          <p:cNvSpPr>
            <a:spLocks noGrp="1"/>
          </p:cNvSpPr>
          <p:nvPr>
            <p:ph type="body" idx="4294967295"/>
          </p:nvPr>
        </p:nvSpPr>
        <p:spPr>
          <a:xfrm>
            <a:off x="533400" y="1752600"/>
            <a:ext cx="8229600" cy="4525963"/>
          </a:xfrm>
        </p:spPr>
        <p:txBody>
          <a:bodyPr/>
          <a:lstStyle/>
          <a:p>
            <a:r>
              <a:rPr lang="en-US" dirty="0" smtClean="0"/>
              <a:t>Be consistent  </a:t>
            </a:r>
          </a:p>
          <a:p>
            <a:pPr>
              <a:buFont typeface="Wingdings 3" pitchFamily="18" charset="2"/>
              <a:buNone/>
            </a:pPr>
            <a:endParaRPr lang="en-US" dirty="0" smtClean="0"/>
          </a:p>
          <a:p>
            <a:r>
              <a:rPr lang="en-US" dirty="0" smtClean="0"/>
              <a:t>Review the situation, not the employee</a:t>
            </a:r>
          </a:p>
          <a:p>
            <a:pPr>
              <a:buFont typeface="Wingdings 3" pitchFamily="18" charset="2"/>
              <a:buNone/>
            </a:pPr>
            <a:endParaRPr lang="en-US" dirty="0" smtClean="0"/>
          </a:p>
          <a:p>
            <a:r>
              <a:rPr lang="en-US" dirty="0" smtClean="0"/>
              <a:t>Document</a:t>
            </a:r>
          </a:p>
          <a:p>
            <a:endParaRPr lang="en-US" dirty="0"/>
          </a:p>
          <a:p>
            <a:r>
              <a:rPr lang="en-US" dirty="0" smtClean="0"/>
              <a:t>AND REMEMBER…..</a:t>
            </a:r>
            <a:endParaRPr lang="en-US" dirty="0" smtClean="0"/>
          </a:p>
          <a:p>
            <a:endParaRPr lang="en-US" sz="2300" dirty="0" smtClean="0"/>
          </a:p>
          <a:p>
            <a:pPr>
              <a:buFont typeface="Wingdings 3" pitchFamily="18" charset="2"/>
              <a:buNone/>
            </a:pPr>
            <a:endParaRPr lang="en-US" sz="2400" dirty="0" smtClean="0"/>
          </a:p>
        </p:txBody>
      </p:sp>
      <p:sp>
        <p:nvSpPr>
          <p:cNvPr id="43012" name="Footer Placeholder 2"/>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0" y="68253"/>
            <a:ext cx="9046029" cy="541348"/>
          </a:xfrm>
        </p:spPr>
        <p:txBody>
          <a:bodyPr>
            <a:normAutofit fontScale="90000"/>
          </a:bodyPr>
          <a:lstStyle/>
          <a:p>
            <a:pPr algn="ctr"/>
            <a:r>
              <a:rPr lang="en-US" dirty="0" smtClean="0"/>
              <a:t>Protected Categories by State</a:t>
            </a:r>
            <a:endParaRPr lang="en-US" dirty="0"/>
          </a:p>
        </p:txBody>
      </p:sp>
      <p:sp>
        <p:nvSpPr>
          <p:cNvPr id="3" name="Subtitle 2"/>
          <p:cNvSpPr>
            <a:spLocks noGrp="1"/>
          </p:cNvSpPr>
          <p:nvPr>
            <p:ph type="subTitle" idx="1"/>
          </p:nvPr>
        </p:nvSpPr>
        <p:spPr>
          <a:xfrm>
            <a:off x="152399" y="665208"/>
            <a:ext cx="8915399" cy="4363992"/>
          </a:xfrm>
        </p:spPr>
        <p:txBody>
          <a:bodyPr/>
          <a:lstStyle/>
          <a:p>
            <a:pPr algn="l"/>
            <a:endParaRPr lang="en-US" dirty="0"/>
          </a:p>
        </p:txBody>
      </p:sp>
      <p:sp>
        <p:nvSpPr>
          <p:cNvPr id="4" name="Footer Placeholder 3"/>
          <p:cNvSpPr>
            <a:spLocks noGrp="1"/>
          </p:cNvSpPr>
          <p:nvPr>
            <p:ph type="ftr" sz="quarter" idx="11"/>
          </p:nvPr>
        </p:nvSpPr>
        <p:spPr/>
        <p:txBody>
          <a:bodyPr/>
          <a:lstStyle/>
          <a:p>
            <a:pPr>
              <a:defRPr/>
            </a:pPr>
            <a:r>
              <a:rPr lang="en-US" smtClean="0"/>
              <a:t>(c) 2013 All Rights Reserved by Lauren Brenner, SPHR.  The information contained herein is general and is not offered, and should not be construed, as legal advice with respect to any specific matter. </a:t>
            </a:r>
            <a:endParaRPr lang="en-US" dirty="0"/>
          </a:p>
        </p:txBody>
      </p:sp>
      <p:pic>
        <p:nvPicPr>
          <p:cNvPr id="6" name="Picture 5"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8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531" y="119166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31"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5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6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631" y="829710"/>
            <a:ext cx="257514"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nvGraphicFramePr>
        <p:xfrm>
          <a:off x="152399" y="528595"/>
          <a:ext cx="8915400" cy="4500605"/>
        </p:xfrm>
        <a:graphic>
          <a:graphicData uri="http://schemas.openxmlformats.org/drawingml/2006/table">
            <a:tbl>
              <a:tblPr firstRow="1" bandRow="1">
                <a:tableStyleId>{5C22544A-7EE6-4342-B048-85BDC9FD1C3A}</a:tableStyleId>
              </a:tblPr>
              <a:tblGrid>
                <a:gridCol w="2228850"/>
                <a:gridCol w="2228850"/>
                <a:gridCol w="2228850"/>
                <a:gridCol w="2228850"/>
              </a:tblGrid>
              <a:tr h="304800">
                <a:tc>
                  <a:txBody>
                    <a:bodyPr/>
                    <a:lstStyle/>
                    <a:p>
                      <a:pPr algn="ctr" fontAlgn="b"/>
                      <a:r>
                        <a:rPr lang="en-US" sz="1800" b="1" i="0" u="sng" strike="noStrike" dirty="0">
                          <a:solidFill>
                            <a:srgbClr val="000000"/>
                          </a:solidFill>
                          <a:effectLst/>
                          <a:latin typeface="Calibri" panose="020F0502020204030204" pitchFamily="34" charset="0"/>
                        </a:rPr>
                        <a:t>Connecticut</a:t>
                      </a:r>
                    </a:p>
                  </a:txBody>
                  <a:tcPr marL="9525" marR="9525" marT="9525" marB="0" anchor="b"/>
                </a:tc>
                <a:tc>
                  <a:txBody>
                    <a:bodyPr/>
                    <a:lstStyle/>
                    <a:p>
                      <a:pPr algn="ctr" fontAlgn="b"/>
                      <a:r>
                        <a:rPr lang="en-US" sz="1800" b="1" i="0" u="sng" strike="noStrike" dirty="0">
                          <a:solidFill>
                            <a:srgbClr val="000000"/>
                          </a:solidFill>
                          <a:effectLst/>
                          <a:latin typeface="Calibri" panose="020F0502020204030204" pitchFamily="34" charset="0"/>
                        </a:rPr>
                        <a:t>Maine</a:t>
                      </a:r>
                    </a:p>
                  </a:txBody>
                  <a:tcPr marL="9525" marR="9525" marT="9525" marB="0" anchor="b"/>
                </a:tc>
                <a:tc>
                  <a:txBody>
                    <a:bodyPr/>
                    <a:lstStyle/>
                    <a:p>
                      <a:pPr algn="ctr" fontAlgn="b"/>
                      <a:r>
                        <a:rPr lang="en-US" sz="1800" b="1" i="0" u="sng" strike="noStrike">
                          <a:solidFill>
                            <a:srgbClr val="000000"/>
                          </a:solidFill>
                          <a:effectLst/>
                          <a:latin typeface="Calibri" panose="020F0502020204030204" pitchFamily="34" charset="0"/>
                        </a:rPr>
                        <a:t>Massachusetts</a:t>
                      </a:r>
                    </a:p>
                  </a:txBody>
                  <a:tcPr marL="9525" marR="9525" marT="9525" marB="0" anchor="b"/>
                </a:tc>
                <a:tc>
                  <a:txBody>
                    <a:bodyPr/>
                    <a:lstStyle/>
                    <a:p>
                      <a:pPr algn="ctr" fontAlgn="b"/>
                      <a:r>
                        <a:rPr lang="en-US" sz="1800" b="1" i="0" u="sng" strike="noStrike" dirty="0">
                          <a:solidFill>
                            <a:srgbClr val="000000"/>
                          </a:solidFill>
                          <a:effectLst/>
                          <a:latin typeface="Calibri" panose="020F0502020204030204" pitchFamily="34" charset="0"/>
                        </a:rPr>
                        <a:t>New Hampshire</a:t>
                      </a:r>
                    </a:p>
                  </a:txBody>
                  <a:tcPr marL="9525" marR="9525" marT="9525" marB="0" anchor="b"/>
                </a:tc>
              </a:tr>
              <a:tr h="258170">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rgbClr val="4D4D4D"/>
                          </a:solidFill>
                          <a:effectLst/>
                          <a:latin typeface="Arial" panose="020B0604020202020204" pitchFamily="34" charset="0"/>
                        </a:rPr>
                        <a:t>age (any 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age (40 plus)</a:t>
                      </a:r>
                    </a:p>
                  </a:txBody>
                  <a:tcPr marL="0" marR="0" marT="0" marB="0" anchor="ctr"/>
                </a:tc>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r>
              <a:tr h="152400">
                <a:tc>
                  <a:txBody>
                    <a:bodyPr/>
                    <a:lstStyle/>
                    <a:p>
                      <a:pPr algn="ctr" fontAlgn="ctr"/>
                      <a:r>
                        <a:rPr lang="en-US" sz="1100" b="0" i="0" u="none" strike="noStrike" dirty="0">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ancestry</a:t>
                      </a:r>
                    </a:p>
                  </a:txBody>
                  <a:tcPr marL="9525" marR="9525" marT="9525" marB="0" anchor="ctr"/>
                </a:tc>
              </a:tr>
              <a:tr h="228600">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color</a:t>
                      </a:r>
                    </a:p>
                  </a:txBody>
                  <a:tcPr marL="9525" marR="9525" marT="9525" marB="0" anchor="ctr"/>
                </a:tc>
              </a:tr>
              <a:tr h="228600">
                <a:tc>
                  <a:txBody>
                    <a:bodyPr/>
                    <a:lstStyle/>
                    <a:p>
                      <a:pPr algn="ctr" fontAlgn="ctr"/>
                      <a:r>
                        <a:rPr lang="en-US" sz="1100" b="0" i="0" u="none" strike="noStrike" dirty="0" smtClean="0">
                          <a:solidFill>
                            <a:srgbClr val="4D4D4D"/>
                          </a:solidFill>
                          <a:effectLst/>
                          <a:latin typeface="Arial" panose="020B0604020202020204" pitchFamily="34" charset="0"/>
                        </a:rPr>
                        <a:t>religion/creed</a:t>
                      </a: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religion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religious creed</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religious creed</a:t>
                      </a:r>
                    </a:p>
                  </a:txBody>
                  <a:tcPr marL="9525" marR="9525" marT="9525" marB="0" anchor="ctr"/>
                </a:tc>
              </a:tr>
              <a:tr h="152400">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race</a:t>
                      </a:r>
                    </a:p>
                  </a:txBody>
                  <a:tcPr marL="9525" marR="9525" marT="9525" marB="0" anchor="ctr"/>
                </a:tc>
              </a:tr>
              <a:tr h="304800">
                <a:tc>
                  <a:txBody>
                    <a:bodyPr/>
                    <a:lstStyle/>
                    <a:p>
                      <a:pPr algn="ctr" fontAlgn="ctr"/>
                      <a:r>
                        <a:rPr lang="en-US" sz="1100" b="0" i="0" u="none" strike="noStrike" dirty="0">
                          <a:solidFill>
                            <a:srgbClr val="4D4D4D"/>
                          </a:solidFill>
                          <a:effectLst/>
                          <a:latin typeface="Arial" panose="020B0604020202020204" pitchFamily="34" charset="0"/>
                        </a:rPr>
                        <a:t>gender identity or expression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gender identity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gender identity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4D4D4D"/>
                          </a:solidFill>
                          <a:effectLst/>
                          <a:latin typeface="Arial" panose="020B0604020202020204" pitchFamily="34" charset="0"/>
                        </a:rPr>
                        <a:t>lawful use of tobacco products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4D4D4D"/>
                          </a:solidFill>
                          <a:effectLst/>
                          <a:latin typeface="Arial" panose="020B0604020202020204" pitchFamily="34" charset="0"/>
                        </a:rPr>
                        <a:t>outside of work</a:t>
                      </a:r>
                      <a:endParaRPr lang="en-US" dirty="0"/>
                    </a:p>
                  </a:txBody>
                  <a:tcPr/>
                </a:tc>
              </a:tr>
              <a:tr h="158115">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9525" marR="9525" marT="9525" marB="0" anchor="ctr"/>
                </a:tc>
              </a:tr>
              <a:tr h="228600">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r>
              <a:tr h="108585">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sex</a:t>
                      </a:r>
                    </a:p>
                  </a:txBody>
                  <a:tcPr marL="9525" marR="9525" marT="9525" marB="0" anchor="ctr"/>
                </a:tc>
              </a:tr>
              <a:tr h="160020">
                <a:tc>
                  <a:txBody>
                    <a:bodyPr/>
                    <a:lstStyle/>
                    <a:p>
                      <a:pPr algn="ctr" fontAlgn="ctr"/>
                      <a:r>
                        <a:rPr lang="en-US" sz="1100" b="0" i="0" u="none" strike="noStrike" dirty="0">
                          <a:solidFill>
                            <a:srgbClr val="4D4D4D"/>
                          </a:solidFill>
                          <a:effectLst/>
                          <a:latin typeface="Arial" panose="020B0604020202020204" pitchFamily="34" charset="0"/>
                        </a:rPr>
                        <a:t>pregnancy/childbirth</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childbirth or related conditions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and childbirth</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pregnancy, childbirth or related medical conditions</a:t>
                      </a:r>
                    </a:p>
                  </a:txBody>
                  <a:tcPr marL="9525" marR="9525" marT="9525" marB="0" anchor="ctr"/>
                </a:tc>
              </a:tr>
              <a:tr h="228600">
                <a:tc>
                  <a:txBody>
                    <a:bodyPr/>
                    <a:lstStyle/>
                    <a:p>
                      <a:pPr algn="ctr" fontAlgn="ctr"/>
                      <a:r>
                        <a:rPr lang="en-US" sz="1100" b="0" i="0" u="none" strike="noStrike" dirty="0">
                          <a:solidFill>
                            <a:srgbClr val="4D4D4D"/>
                          </a:solidFill>
                          <a:effectLst/>
                          <a:latin typeface="Arial" panose="020B0604020202020204" pitchFamily="34" charset="0"/>
                        </a:rPr>
                        <a:t>genetic information</a:t>
                      </a:r>
                    </a:p>
                  </a:txBody>
                  <a:tcPr marL="9525" marR="9525" marT="9525" marB="0" anchor="ctr"/>
                </a:tc>
                <a:tc>
                  <a:txBody>
                    <a:bodyPr/>
                    <a:lstStyle/>
                    <a:p>
                      <a:pPr algn="ctr" fontAlgn="ctr"/>
                      <a:r>
                        <a:rPr lang="en-US" sz="1100" b="0" i="0" u="none" strike="noStrike" dirty="0" smtClean="0">
                          <a:solidFill>
                            <a:srgbClr val="4D4D4D"/>
                          </a:solidFill>
                          <a:effectLst/>
                          <a:latin typeface="Arial" panose="020B0604020202020204" pitchFamily="34" charset="0"/>
                        </a:rPr>
                        <a:t>genetic information/testing</a:t>
                      </a: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genetic information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genetic </a:t>
                      </a:r>
                      <a:r>
                        <a:rPr lang="en-US" sz="1100" b="0" i="0" u="none" strike="noStrike" dirty="0" smtClean="0">
                          <a:solidFill>
                            <a:srgbClr val="4D4D4D"/>
                          </a:solidFill>
                          <a:effectLst/>
                          <a:latin typeface="Arial" panose="020B0604020202020204" pitchFamily="34" charset="0"/>
                        </a:rPr>
                        <a:t>testing/results</a:t>
                      </a:r>
                      <a:endParaRPr lang="en-US" sz="1100" b="0" i="0" u="none" strike="noStrike" dirty="0">
                        <a:solidFill>
                          <a:srgbClr val="4D4D4D"/>
                        </a:solidFill>
                        <a:effectLst/>
                        <a:latin typeface="Arial" panose="020B0604020202020204" pitchFamily="34" charset="0"/>
                      </a:endParaRPr>
                    </a:p>
                  </a:txBody>
                  <a:tcPr marL="9525" marR="9525" marT="9525" marB="0" anchor="ctr"/>
                </a:tc>
              </a:tr>
              <a:tr h="381000">
                <a:tc>
                  <a:txBody>
                    <a:bodyPr/>
                    <a:lstStyle/>
                    <a:p>
                      <a:pPr algn="ctr" fontAlgn="ctr"/>
                      <a:r>
                        <a:rPr lang="en-US" sz="1100" b="0" i="0" u="none" strike="noStrike" dirty="0">
                          <a:solidFill>
                            <a:srgbClr val="4D4D4D"/>
                          </a:solidFill>
                          <a:effectLst/>
                          <a:latin typeface="Arial" panose="020B0604020202020204" pitchFamily="34" charset="0"/>
                        </a:rPr>
                        <a:t>present or past history of mental disability, intellectual disability or learning disability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physical or mental disability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physical or mental disability</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physical or mental disability</a:t>
                      </a:r>
                    </a:p>
                  </a:txBody>
                  <a:tcPr marL="9525" marR="9525" marT="9525" marB="0" anchor="ctr"/>
                </a:tc>
              </a:tr>
              <a:tr h="372385">
                <a:tc>
                  <a:txBody>
                    <a:bodyPr/>
                    <a:lstStyle/>
                    <a:p>
                      <a:pPr algn="ctr" fontAlgn="ctr"/>
                      <a:r>
                        <a:rPr lang="en-US" sz="1100" b="0" i="0" u="none" strike="noStrike" dirty="0">
                          <a:solidFill>
                            <a:srgbClr val="4D4D4D"/>
                          </a:solidFill>
                          <a:effectLst/>
                          <a:latin typeface="Arial" panose="020B0604020202020204" pitchFamily="34" charset="0"/>
                        </a:rPr>
                        <a:t>homelessness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previous assertion of a claim or right under Maine's Workers Compensation Law</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arrest record</a:t>
                      </a:r>
                    </a:p>
                  </a:txBody>
                  <a:tcPr marL="9525" marR="9525" marT="9525" marB="0" anchor="ctr"/>
                </a:tc>
                <a:tc>
                  <a:txBody>
                    <a:bodyPr/>
                    <a:lstStyle/>
                    <a:p>
                      <a:pPr algn="ctr" fontAlgn="b"/>
                      <a:r>
                        <a:rPr lang="fr-FR" sz="1100" b="0" i="0" u="none" strike="noStrike" dirty="0" err="1">
                          <a:solidFill>
                            <a:srgbClr val="000000"/>
                          </a:solidFill>
                          <a:effectLst/>
                          <a:latin typeface="Calibri" panose="020F0502020204030204" pitchFamily="34" charset="0"/>
                        </a:rPr>
                        <a:t>Domestic</a:t>
                      </a:r>
                      <a:r>
                        <a:rPr lang="fr-FR" sz="1100" b="0" i="0" u="none" strike="noStrike" dirty="0">
                          <a:solidFill>
                            <a:srgbClr val="000000"/>
                          </a:solidFill>
                          <a:effectLst/>
                          <a:latin typeface="Calibri" panose="020F0502020204030204" pitchFamily="34" charset="0"/>
                        </a:rPr>
                        <a:t> Violence </a:t>
                      </a:r>
                      <a:r>
                        <a:rPr lang="fr-FR" sz="1100" b="0" i="0" u="none" strike="noStrike" dirty="0" err="1">
                          <a:solidFill>
                            <a:srgbClr val="000000"/>
                          </a:solidFill>
                          <a:effectLst/>
                          <a:latin typeface="Calibri" panose="020F0502020204030204" pitchFamily="34" charset="0"/>
                        </a:rPr>
                        <a:t>Victims</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eff</a:t>
                      </a:r>
                      <a:r>
                        <a:rPr lang="fr-FR" sz="1100" b="0" i="0" u="none" strike="noStrike" dirty="0">
                          <a:solidFill>
                            <a:srgbClr val="000000"/>
                          </a:solidFill>
                          <a:effectLst/>
                          <a:latin typeface="Calibri" panose="020F0502020204030204" pitchFamily="34" charset="0"/>
                        </a:rPr>
                        <a:t>. 9/9/14)</a:t>
                      </a:r>
                    </a:p>
                  </a:txBody>
                  <a:tcPr marL="9525" marR="9525" marT="9525" marB="0" anchor="b"/>
                </a:tc>
              </a:tr>
              <a:tr h="208555">
                <a:tc>
                  <a:txBody>
                    <a:bodyPr/>
                    <a:lstStyle/>
                    <a:p>
                      <a:pPr algn="ctr" fontAlgn="ctr"/>
                      <a:r>
                        <a:rPr lang="en-US" sz="1100" b="0" i="0" u="none" strike="noStrike" dirty="0">
                          <a:solidFill>
                            <a:srgbClr val="4D4D4D"/>
                          </a:solidFill>
                          <a:effectLst/>
                          <a:latin typeface="Arial" panose="020B0604020202020204" pitchFamily="34" charset="0"/>
                        </a:rPr>
                        <a:t>breastfeeding women</a:t>
                      </a:r>
                    </a:p>
                  </a:txBody>
                  <a:tcPr marL="9525" marR="9525" marT="9525" marB="0" anchor="ctr"/>
                </a:tc>
                <a:tc>
                  <a:txBody>
                    <a:bodyPr/>
                    <a:lstStyle/>
                    <a:p>
                      <a:pPr algn="ctr"/>
                      <a:endParaRPr lang="en-US" sz="1100" dirty="0"/>
                    </a:p>
                  </a:txBody>
                  <a:tcPr/>
                </a:tc>
                <a:tc>
                  <a:txBody>
                    <a:bodyPr/>
                    <a:lstStyle/>
                    <a:p>
                      <a:pPr algn="ctr" fontAlgn="b"/>
                      <a:r>
                        <a:rPr lang="en-US" sz="1100" b="0" i="0" u="none" strike="noStrike" dirty="0">
                          <a:solidFill>
                            <a:srgbClr val="4D4D4D"/>
                          </a:solidFill>
                          <a:effectLst/>
                          <a:latin typeface="Arial" panose="020B0604020202020204" pitchFamily="34" charset="0"/>
                        </a:rPr>
                        <a:t>AIDS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a:endParaRPr lang="en-US" sz="1100" dirty="0"/>
                    </a:p>
                  </a:txBody>
                  <a:tcPr/>
                </a:tc>
              </a:tr>
              <a:tr h="188595">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c>
                  <a:txBody>
                    <a:bodyPr/>
                    <a:lstStyle/>
                    <a:p>
                      <a:pPr algn="ctr"/>
                      <a:endParaRPr lang="en-US" sz="1100" dirty="0"/>
                    </a:p>
                  </a:txBody>
                  <a:tcPr/>
                </a:tc>
                <a:tc>
                  <a:txBody>
                    <a:bodyPr/>
                    <a:lstStyle/>
                    <a:p>
                      <a:pPr algn="ctr" fontAlgn="ctr"/>
                      <a:r>
                        <a:rPr lang="en-US" sz="1100" b="0" i="0" u="none" strike="noStrike" dirty="0">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r>
            </a:tbl>
          </a:graphicData>
        </a:graphic>
      </p:graphicFrame>
    </p:spTree>
    <p:extLst>
      <p:ext uri="{BB962C8B-B14F-4D97-AF65-F5344CB8AC3E}">
        <p14:creationId xmlns:p14="http://schemas.microsoft.com/office/powerpoint/2010/main" val="48003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0" y="68253"/>
            <a:ext cx="9046029" cy="541348"/>
          </a:xfrm>
        </p:spPr>
        <p:txBody>
          <a:bodyPr>
            <a:normAutofit fontScale="90000"/>
          </a:bodyPr>
          <a:lstStyle/>
          <a:p>
            <a:pPr algn="ctr"/>
            <a:r>
              <a:rPr lang="en-US" dirty="0" smtClean="0"/>
              <a:t>Protected Categories by State</a:t>
            </a:r>
            <a:endParaRPr lang="en-US" dirty="0"/>
          </a:p>
        </p:txBody>
      </p:sp>
      <p:sp>
        <p:nvSpPr>
          <p:cNvPr id="3" name="Subtitle 2"/>
          <p:cNvSpPr>
            <a:spLocks noGrp="1"/>
          </p:cNvSpPr>
          <p:nvPr>
            <p:ph type="subTitle" idx="1"/>
          </p:nvPr>
        </p:nvSpPr>
        <p:spPr>
          <a:xfrm>
            <a:off x="152399" y="665208"/>
            <a:ext cx="8915399" cy="4363992"/>
          </a:xfrm>
        </p:spPr>
        <p:txBody>
          <a:bodyPr/>
          <a:lstStyle/>
          <a:p>
            <a:pPr algn="l"/>
            <a:endParaRPr lang="en-US" dirty="0"/>
          </a:p>
        </p:txBody>
      </p:sp>
      <p:sp>
        <p:nvSpPr>
          <p:cNvPr id="4" name="Footer Placeholder 3"/>
          <p:cNvSpPr>
            <a:spLocks noGrp="1"/>
          </p:cNvSpPr>
          <p:nvPr>
            <p:ph type="ftr" sz="quarter" idx="11"/>
          </p:nvPr>
        </p:nvSpPr>
        <p:spPr/>
        <p:txBody>
          <a:bodyPr/>
          <a:lstStyle/>
          <a:p>
            <a:pPr>
              <a:defRPr/>
            </a:pPr>
            <a:r>
              <a:rPr lang="en-US" smtClean="0"/>
              <a:t>(c) 2013 All Rights Reserved by Lauren Brenner, SPHR.  The information contained herein is general and is not offered, and should not be construed, as legal advice with respect to any specific matter. </a:t>
            </a:r>
            <a:endParaRPr lang="en-US" dirty="0"/>
          </a:p>
        </p:txBody>
      </p:sp>
      <p:pic>
        <p:nvPicPr>
          <p:cNvPr id="6" name="Picture 5"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8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531" y="119166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31"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5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606" y="829710"/>
            <a:ext cx="257514" cy="457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cout.scoutanalytics.net/c96km/PageHit.ashx?id=d0b3d6cd-0886-4861-885d-e2390c939147&amp;sn=abf50d79-f148-4a25-8ab9-d28ca7c3dcf5&amp;msg=&amp;type=0&amp;url=http%3A%2F%2Fwww.xperthr.com%2Fquick-reference%2Fstates-and-major-municipal-eeo-protected-classes-chart%2F9953%2F&amp;rf=http%3A%2F%2Fwww.xperthr.com%2Fquick-reference%2Fstates-and-major-municipal-eeo-protected-classes-chart%2F9953%2F&amp;if=false&amp;cb=1410366563996&amp;u=lbrenner%40telamonins.com&amp;ct=mainMenu%3DQuick%2520Reference%26articleName%3DStates%2520and%2520Major%2520Municipal%2520EEO%2520Protected%2520Classes%2520-%2520Chart%26isXpertHR%2520US%2520Auto%2520Trial%3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631" y="829710"/>
            <a:ext cx="257514"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nvGraphicFramePr>
        <p:xfrm>
          <a:off x="152400" y="829710"/>
          <a:ext cx="8763000" cy="4055998"/>
        </p:xfrm>
        <a:graphic>
          <a:graphicData uri="http://schemas.openxmlformats.org/drawingml/2006/table">
            <a:tbl>
              <a:tblPr firstRow="1" bandRow="1">
                <a:tableStyleId>{5C22544A-7EE6-4342-B048-85BDC9FD1C3A}</a:tableStyleId>
              </a:tblPr>
              <a:tblGrid>
                <a:gridCol w="1588269"/>
                <a:gridCol w="1398085"/>
                <a:gridCol w="1398085"/>
                <a:gridCol w="1497948"/>
                <a:gridCol w="1697675"/>
                <a:gridCol w="1182938"/>
              </a:tblGrid>
              <a:tr h="513076">
                <a:tc gridSpan="2">
                  <a:txBody>
                    <a:bodyPr/>
                    <a:lstStyle/>
                    <a:p>
                      <a:pPr algn="ctr" fontAlgn="b"/>
                      <a:r>
                        <a:rPr lang="en-US" sz="1800" b="1" i="0" u="sng" strike="noStrike" dirty="0">
                          <a:solidFill>
                            <a:srgbClr val="000000"/>
                          </a:solidFill>
                          <a:effectLst/>
                          <a:latin typeface="Calibri" panose="020F0502020204030204" pitchFamily="34" charset="0"/>
                        </a:rPr>
                        <a:t>New York</a:t>
                      </a:r>
                    </a:p>
                  </a:txBody>
                  <a:tcPr marL="9525" marR="9525" marT="9525" marB="0" anchor="b"/>
                </a:tc>
                <a:tc hMerge="1">
                  <a:txBody>
                    <a:bodyPr/>
                    <a:lstStyle/>
                    <a:p>
                      <a:endParaRPr lang="en-US"/>
                    </a:p>
                  </a:txBody>
                  <a:tcPr/>
                </a:tc>
                <a:tc gridSpan="2">
                  <a:txBody>
                    <a:bodyPr/>
                    <a:lstStyle/>
                    <a:p>
                      <a:pPr algn="ctr" fontAlgn="b"/>
                      <a:r>
                        <a:rPr lang="en-US" sz="1800" b="1" i="0" u="sng" strike="noStrike" dirty="0">
                          <a:solidFill>
                            <a:srgbClr val="000000"/>
                          </a:solidFill>
                          <a:effectLst/>
                          <a:latin typeface="Calibri" panose="020F0502020204030204" pitchFamily="34" charset="0"/>
                        </a:rPr>
                        <a:t>Rhode Island</a:t>
                      </a:r>
                    </a:p>
                  </a:txBody>
                  <a:tcPr marL="9525" marR="9525" marT="9525" marB="0" anchor="b"/>
                </a:tc>
                <a:tc hMerge="1">
                  <a:txBody>
                    <a:bodyPr/>
                    <a:lstStyle/>
                    <a:p>
                      <a:endParaRPr lang="en-US"/>
                    </a:p>
                  </a:txBody>
                  <a:tcPr/>
                </a:tc>
                <a:tc gridSpan="2">
                  <a:txBody>
                    <a:bodyPr/>
                    <a:lstStyle/>
                    <a:p>
                      <a:pPr algn="ctr" fontAlgn="b"/>
                      <a:r>
                        <a:rPr lang="en-US" sz="1800" b="1" i="0" u="sng" strike="noStrike" dirty="0">
                          <a:solidFill>
                            <a:srgbClr val="000000"/>
                          </a:solidFill>
                          <a:effectLst/>
                          <a:latin typeface="Calibri" panose="020F0502020204030204" pitchFamily="34" charset="0"/>
                        </a:rPr>
                        <a:t>Vermont</a:t>
                      </a:r>
                    </a:p>
                  </a:txBody>
                  <a:tcPr marL="9525" marR="9525" marT="9525" marB="0" anchor="b"/>
                </a:tc>
                <a:tc hMerge="1">
                  <a:txBody>
                    <a:bodyPr/>
                    <a:lstStyle/>
                    <a:p>
                      <a:endParaRPr lang="en-US"/>
                    </a:p>
                  </a:txBody>
                  <a:tcPr/>
                </a:tc>
              </a:tr>
              <a:tr h="361392">
                <a:tc>
                  <a:txBody>
                    <a:bodyPr/>
                    <a:lstStyle/>
                    <a:p>
                      <a:pPr algn="ctr" fontAlgn="b"/>
                      <a:r>
                        <a:rPr lang="en-US" sz="1100" b="0" i="0" u="none" strike="noStrike" dirty="0">
                          <a:solidFill>
                            <a:srgbClr val="4D4D4D"/>
                          </a:solidFill>
                          <a:effectLst/>
                          <a:latin typeface="Arial" panose="020B0604020202020204" pitchFamily="34" charset="0"/>
                        </a:rPr>
                        <a:t>age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marital status</a:t>
                      </a:r>
                    </a:p>
                  </a:txBody>
                  <a:tcPr marL="9525" marR="9525" marT="9525" marB="0" anchor="ctr"/>
                </a:tc>
                <a:tc>
                  <a:txBody>
                    <a:bodyPr/>
                    <a:lstStyle/>
                    <a:p>
                      <a:pPr algn="l" fontAlgn="b"/>
                      <a:r>
                        <a:rPr lang="en-US" sz="1100" b="0" i="0" u="none" strike="noStrike" dirty="0">
                          <a:solidFill>
                            <a:srgbClr val="4D4D4D"/>
                          </a:solidFill>
                          <a:effectLst/>
                          <a:latin typeface="Arial" panose="020B0604020202020204" pitchFamily="34" charset="0"/>
                        </a:rPr>
                        <a:t>age (40 plus)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lie detector test</a:t>
                      </a:r>
                    </a:p>
                  </a:txBody>
                  <a:tcPr marL="9525" marR="9525" marT="9525" marB="0" anchor="ctr"/>
                </a:tc>
                <a:tc>
                  <a:txBody>
                    <a:bodyPr/>
                    <a:lstStyle/>
                    <a:p>
                      <a:pPr algn="ctr" fontAlgn="b"/>
                      <a:r>
                        <a:rPr lang="en-US" sz="1100" b="0" i="0" u="none" strike="noStrike" dirty="0">
                          <a:solidFill>
                            <a:srgbClr val="4D4D4D"/>
                          </a:solidFill>
                          <a:effectLst/>
                          <a:latin typeface="Arial" panose="020B0604020202020204" pitchFamily="34" charset="0"/>
                        </a:rPr>
                        <a:t>age (18 plus)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smtClean="0">
                          <a:solidFill>
                            <a:srgbClr val="4D4D4D"/>
                          </a:solidFill>
                          <a:effectLst/>
                          <a:latin typeface="Arial" panose="020B0604020202020204" pitchFamily="34" charset="0"/>
                        </a:rPr>
                        <a:t>race</a:t>
                      </a:r>
                      <a:endParaRPr lang="en-US" sz="1100" b="0" i="0" u="none" strike="noStrike" dirty="0">
                        <a:solidFill>
                          <a:srgbClr val="4D4D4D"/>
                        </a:solidFill>
                        <a:effectLst/>
                        <a:latin typeface="Arial" panose="020B0604020202020204" pitchFamily="34" charset="0"/>
                      </a:endParaRPr>
                    </a:p>
                  </a:txBody>
                  <a:tcPr marL="9525" marR="9525" marT="9525" marB="0" anchor="ctr"/>
                </a:tc>
              </a:tr>
              <a:tr h="250016">
                <a:tc>
                  <a:txBody>
                    <a:bodyPr/>
                    <a:lstStyle/>
                    <a:p>
                      <a:pPr algn="ctr" fontAlgn="ctr"/>
                      <a:r>
                        <a:rPr lang="en-US" sz="1100" b="0" i="0" u="none" strike="noStrike" dirty="0">
                          <a:solidFill>
                            <a:srgbClr val="4D4D4D"/>
                          </a:solidFill>
                          <a:effectLst/>
                          <a:latin typeface="Arial" panose="020B0604020202020204" pitchFamily="34" charset="0"/>
                        </a:rPr>
                        <a:t>AIDS</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AIDS/HIV</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military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ancestry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place of birth</a:t>
                      </a:r>
                    </a:p>
                  </a:txBody>
                  <a:tcPr marL="9525" marR="9525" marT="9525" marB="0" anchor="ctr"/>
                </a:tc>
              </a:tr>
              <a:tr h="418420">
                <a:tc>
                  <a:txBody>
                    <a:bodyPr/>
                    <a:lstStyle/>
                    <a:p>
                      <a:pPr algn="ctr" fontAlgn="ctr"/>
                      <a:r>
                        <a:rPr lang="en-US" sz="1100" b="0" i="0" u="none" strike="noStrike" dirty="0">
                          <a:solidFill>
                            <a:srgbClr val="4D4D4D"/>
                          </a:solidFill>
                          <a:effectLst/>
                          <a:latin typeface="Arial" panose="020B0604020202020204" pitchFamily="34" charset="0"/>
                        </a:rPr>
                        <a:t>arrest or conviction record</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pregnancy or childbirth</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pregnancy</a:t>
                      </a:r>
                    </a:p>
                  </a:txBody>
                  <a:tcPr marL="9525" marR="9525" marT="9525" marB="0" anchor="ctr"/>
                </a:tc>
              </a:tr>
              <a:tr h="560453">
                <a:tc>
                  <a:txBody>
                    <a:bodyPr/>
                    <a:lstStyle/>
                    <a:p>
                      <a:pPr algn="ctr" fontAlgn="ctr"/>
                      <a:r>
                        <a:rPr lang="en-US" sz="1100" b="0" i="0" u="none" strike="noStrike" dirty="0">
                          <a:solidFill>
                            <a:srgbClr val="4D4D4D"/>
                          </a:solidFill>
                          <a:effectLst/>
                          <a:latin typeface="Arial" panose="020B0604020202020204" pitchFamily="34" charset="0"/>
                        </a:rPr>
                        <a:t>color</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predisposing genetic characteristics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country of ancestral origin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gender identity</a:t>
                      </a:r>
                    </a:p>
                  </a:txBody>
                  <a:tcPr marL="0" marR="0" marT="0" marB="0" anchor="ctr"/>
                </a:tc>
                <a:tc>
                  <a:txBody>
                    <a:bodyPr/>
                    <a:lstStyle/>
                    <a:p>
                      <a:pPr algn="ctr" fontAlgn="ctr"/>
                      <a:r>
                        <a:rPr lang="en-US" sz="1100" b="0" i="0" u="none" strike="noStrike" dirty="0" smtClean="0">
                          <a:solidFill>
                            <a:srgbClr val="4D4D4D"/>
                          </a:solidFill>
                          <a:effectLst/>
                          <a:latin typeface="Arial" panose="020B0604020202020204" pitchFamily="34" charset="0"/>
                        </a:rPr>
                        <a:t>physical or mental condition</a:t>
                      </a:r>
                      <a:endParaRPr lang="en-US" sz="1100" b="0" i="0" u="none" strike="noStrike" dirty="0">
                        <a:solidFill>
                          <a:srgbClr val="4D4D4D"/>
                        </a:solidFill>
                        <a:effectLst/>
                        <a:latin typeface="Arial" panose="020B0604020202020204" pitchFamily="34" charset="0"/>
                      </a:endParaRPr>
                    </a:p>
                  </a:txBody>
                  <a:tcPr marL="9525" marR="9525" marT="9525" marB="0" anchor="ctr"/>
                </a:tc>
              </a:tr>
              <a:tr h="366691">
                <a:tc>
                  <a:txBody>
                    <a:bodyPr/>
                    <a:lstStyle/>
                    <a:p>
                      <a:pPr algn="ctr" fontAlgn="ctr"/>
                      <a:r>
                        <a:rPr lang="en-US" sz="1100" b="0" i="0" u="none" strike="noStrike" dirty="0">
                          <a:solidFill>
                            <a:srgbClr val="4D4D4D"/>
                          </a:solidFill>
                          <a:effectLst/>
                          <a:latin typeface="Arial" panose="020B0604020202020204" pitchFamily="34" charset="0"/>
                        </a:rPr>
                        <a:t>creed</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pregnancy</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disability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religion</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genetic testing/information</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religion</a:t>
                      </a:r>
                    </a:p>
                  </a:txBody>
                  <a:tcPr marL="9525" marR="9525" marT="9525" marB="0" anchor="ctr"/>
                </a:tc>
              </a:tr>
              <a:tr h="404551">
                <a:tc>
                  <a:txBody>
                    <a:bodyPr/>
                    <a:lstStyle/>
                    <a:p>
                      <a:pPr algn="ctr" fontAlgn="ctr"/>
                      <a:r>
                        <a:rPr lang="en-US" sz="1100" b="0" i="0" u="none" strike="noStrike" dirty="0">
                          <a:solidFill>
                            <a:srgbClr val="4D4D4D"/>
                          </a:solidFill>
                          <a:effectLst/>
                          <a:latin typeface="Arial" panose="020B0604020202020204" pitchFamily="34" charset="0"/>
                        </a:rPr>
                        <a:t>disability</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race</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domestic abuse order or petition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HIV status</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r>
              <a:tr h="416694">
                <a:tc>
                  <a:txBody>
                    <a:bodyPr/>
                    <a:lstStyle/>
                    <a:p>
                      <a:pPr algn="ctr" fontAlgn="ctr"/>
                      <a:r>
                        <a:rPr lang="en-US" sz="1100" b="0" i="0" u="none" strike="noStrike" dirty="0">
                          <a:solidFill>
                            <a:srgbClr val="4D4D4D"/>
                          </a:solidFill>
                          <a:effectLst/>
                          <a:latin typeface="Arial" panose="020B0604020202020204" pitchFamily="34" charset="0"/>
                        </a:rPr>
                        <a:t>domestic violence victim status</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gender identity or expression</a:t>
                      </a:r>
                    </a:p>
                  </a:txBody>
                  <a:tcPr marL="0" marR="0" marT="0"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smtClean="0">
                          <a:solidFill>
                            <a:srgbClr val="4D4D4D"/>
                          </a:solidFill>
                          <a:effectLst/>
                          <a:latin typeface="Arial" panose="020B0604020202020204" pitchFamily="34" charset="0"/>
                        </a:rPr>
                        <a:t>Military/ National </a:t>
                      </a:r>
                      <a:r>
                        <a:rPr lang="en-US" sz="1100" b="0" i="0" u="none" strike="noStrike" dirty="0">
                          <a:solidFill>
                            <a:srgbClr val="4D4D4D"/>
                          </a:solidFill>
                          <a:effectLst/>
                          <a:latin typeface="Arial" panose="020B0604020202020204" pitchFamily="34" charset="0"/>
                        </a:rPr>
                        <a:t>Guard status</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sexual orientation</a:t>
                      </a:r>
                    </a:p>
                  </a:txBody>
                  <a:tcPr marL="9525" marR="9525" marT="9525" marB="0" anchor="ctr"/>
                </a:tc>
              </a:tr>
              <a:tr h="377108">
                <a:tc>
                  <a:txBody>
                    <a:bodyPr/>
                    <a:lstStyle/>
                    <a:p>
                      <a:pPr algn="ctr" fontAlgn="ctr"/>
                      <a:r>
                        <a:rPr lang="en-US" sz="1100" b="0" i="0" u="none" strike="noStrike" dirty="0">
                          <a:solidFill>
                            <a:srgbClr val="4D4D4D"/>
                          </a:solidFill>
                          <a:effectLst/>
                          <a:latin typeface="Arial" panose="020B0604020202020204" pitchFamily="34" charset="0"/>
                        </a:rPr>
                        <a:t>lie detector test</a:t>
                      </a:r>
                    </a:p>
                  </a:txBody>
                  <a:tcPr marL="9525" marR="9525" marT="9525" marB="0" anchor="ctr"/>
                </a:tc>
                <a:tc>
                  <a:txBody>
                    <a:bodyPr/>
                    <a:lstStyle/>
                    <a:p>
                      <a:pPr algn="ctr" fontAlgn="ctr"/>
                      <a:r>
                        <a:rPr lang="en-US" sz="1100" b="0" i="0" u="none" strike="noStrike">
                          <a:solidFill>
                            <a:srgbClr val="4D4D4D"/>
                          </a:solidFill>
                          <a:effectLst/>
                          <a:latin typeface="Arial" panose="020B0604020202020204" pitchFamily="34" charset="0"/>
                        </a:rPr>
                        <a:t>sexual orientation</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genetic testing</a:t>
                      </a:r>
                    </a:p>
                  </a:txBody>
                  <a:tcPr marL="0" marR="0" marT="0" marB="0" anchor="ctr"/>
                </a:tc>
                <a:tc>
                  <a:txBody>
                    <a:bodyPr/>
                    <a:lstStyle/>
                    <a:p>
                      <a:pPr algn="ctr" fontAlgn="ctr"/>
                      <a:r>
                        <a:rPr lang="en-US" sz="1100" b="0" i="0" u="none" strike="noStrike" dirty="0">
                          <a:solidFill>
                            <a:srgbClr val="4D4D4D"/>
                          </a:solidFill>
                          <a:effectLst/>
                          <a:latin typeface="Arial" panose="020B0604020202020204" pitchFamily="34" charset="0"/>
                        </a:rPr>
                        <a:t>smoking during nonworking hours</a:t>
                      </a: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national origin</a:t>
                      </a: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4D4D4D"/>
                        </a:solidFill>
                        <a:effectLst/>
                        <a:latin typeface="Arial" panose="020B0604020202020204" pitchFamily="34" charset="0"/>
                      </a:endParaRPr>
                    </a:p>
                  </a:txBody>
                  <a:tcPr marL="9525" marR="9525" marT="9525" marB="0" anchor="ctr"/>
                </a:tc>
              </a:tr>
              <a:tr h="387597">
                <a:tc>
                  <a:txBody>
                    <a:bodyPr/>
                    <a:lstStyle/>
                    <a:p>
                      <a:pPr algn="ctr" fontAlgn="ctr"/>
                      <a:r>
                        <a:rPr lang="en-US" sz="1100" b="0" i="0" u="none" strike="noStrike" dirty="0">
                          <a:solidFill>
                            <a:srgbClr val="4D4D4D"/>
                          </a:solidFill>
                          <a:effectLst/>
                          <a:latin typeface="Arial" panose="020B0604020202020204" pitchFamily="34" charset="0"/>
                        </a:rPr>
                        <a:t>use of service or guide dog</a:t>
                      </a:r>
                    </a:p>
                  </a:txBody>
                  <a:tcPr marL="9525" marR="9525" marT="9525" marB="0" anchor="ctr"/>
                </a:tc>
                <a:tc>
                  <a:txBody>
                    <a:bodyPr/>
                    <a:lstStyle/>
                    <a:p>
                      <a:pPr algn="ctr" fontAlgn="ct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algn="ctr" fontAlgn="ctr"/>
                      <a:r>
                        <a:rPr lang="en-US" sz="1100" b="0" i="0" u="none" strike="noStrike" dirty="0">
                          <a:solidFill>
                            <a:srgbClr val="4D4D4D"/>
                          </a:solidFill>
                          <a:effectLst/>
                          <a:latin typeface="Arial" panose="020B0604020202020204" pitchFamily="34" charset="0"/>
                        </a:rPr>
                        <a:t>homelessness</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4D4D4D"/>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4D4D4D"/>
                        </a:solidFill>
                        <a:effectLst/>
                        <a:latin typeface="Arial" panose="020B0604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100" b="0" i="0" u="none" strike="noStrike" dirty="0" smtClean="0">
                        <a:solidFill>
                          <a:srgbClr val="4D4D4D"/>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530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7"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r>
              <a:rPr lang="en-US" sz="1000" dirty="0">
                <a:solidFill>
                  <a:srgbClr val="E8F0F4"/>
                </a:solidFill>
                <a:cs typeface="Calibri" pitchFamily="34" charset="0"/>
              </a:rPr>
              <a:t>(c) </a:t>
            </a:r>
            <a:r>
              <a:rPr lang="en-US" sz="1000" dirty="0" smtClean="0">
                <a:solidFill>
                  <a:srgbClr val="E8F0F4"/>
                </a:solidFill>
                <a:cs typeface="Calibri" pitchFamily="34" charset="0"/>
              </a:rPr>
              <a:t>2013 </a:t>
            </a:r>
            <a:r>
              <a:rPr lang="en-US" sz="1000" dirty="0">
                <a:solidFill>
                  <a:srgbClr val="E8F0F4"/>
                </a:solidFill>
                <a:cs typeface="Calibri" pitchFamily="34" charset="0"/>
              </a:rPr>
              <a:t>All Rights Reserved by Lauren Brenner, HCR Group.  The information contained herein is general and is not offered, and should not be construed, as legal advice with respect to any specific matter.</a:t>
            </a:r>
            <a:r>
              <a:rPr lang="en-US" sz="1000" dirty="0">
                <a:cs typeface="Calibri" pitchFamily="34" charset="0"/>
              </a:rPr>
              <a:t> </a:t>
            </a:r>
          </a:p>
        </p:txBody>
      </p:sp>
      <p:sp>
        <p:nvSpPr>
          <p:cNvPr id="251906" name="Rectangle 2"/>
          <p:cNvSpPr>
            <a:spLocks noGrp="1"/>
          </p:cNvSpPr>
          <p:nvPr>
            <p:ph type="title" idx="4294967295"/>
          </p:nvPr>
        </p:nvSpPr>
        <p:spPr bwMode="auto">
          <a:xfrm>
            <a:off x="762000" y="152400"/>
            <a:ext cx="7772400" cy="609600"/>
          </a:xfrm>
        </p:spPr>
        <p:txBody>
          <a:bodyPr>
            <a:normAutofit fontScale="90000"/>
          </a:bodyPr>
          <a:lstStyle/>
          <a:p>
            <a:pPr algn="ctr">
              <a:defRPr/>
            </a:pPr>
            <a:r>
              <a:rPr lang="en-US" sz="3700" smtClean="0">
                <a:solidFill>
                  <a:srgbClr val="7A3273"/>
                </a:solidFill>
                <a:effectLst>
                  <a:outerShdw blurRad="38100" dist="38100" dir="2700000" algn="tl">
                    <a:srgbClr val="C0C0C0"/>
                  </a:outerShdw>
                </a:effectLst>
              </a:rPr>
              <a:t>Reality Check</a:t>
            </a:r>
            <a:endParaRPr lang="en-US" sz="5500" smtClean="0">
              <a:effectLst/>
            </a:endParaRPr>
          </a:p>
        </p:txBody>
      </p:sp>
      <p:sp>
        <p:nvSpPr>
          <p:cNvPr id="251907" name="Rectangle 3"/>
          <p:cNvSpPr>
            <a:spLocks noGrp="1"/>
          </p:cNvSpPr>
          <p:nvPr>
            <p:ph type="body" idx="4294967295"/>
          </p:nvPr>
        </p:nvSpPr>
        <p:spPr>
          <a:xfrm>
            <a:off x="0" y="990600"/>
            <a:ext cx="9144000" cy="4876800"/>
          </a:xfrm>
        </p:spPr>
        <p:txBody>
          <a:bodyPr/>
          <a:lstStyle/>
          <a:p>
            <a:pPr algn="ctr">
              <a:buClr>
                <a:srgbClr val="9621CB"/>
              </a:buClr>
              <a:buSzPct val="35000"/>
              <a:buNone/>
              <a:defRPr/>
            </a:pPr>
            <a:r>
              <a:rPr lang="en-US" b="1" dirty="0" smtClean="0">
                <a:solidFill>
                  <a:srgbClr val="EB77E0"/>
                </a:solidFill>
                <a:effectLst>
                  <a:outerShdw blurRad="38100" dist="38100" dir="2700000" algn="tl">
                    <a:srgbClr val="C0C0C0"/>
                  </a:outerShdw>
                </a:effectLst>
              </a:rPr>
              <a:t>93,727 </a:t>
            </a:r>
            <a:r>
              <a:rPr lang="en-US" b="1" dirty="0">
                <a:solidFill>
                  <a:srgbClr val="EB77E0"/>
                </a:solidFill>
                <a:effectLst>
                  <a:outerShdw blurRad="38100" dist="38100" dir="2700000" algn="tl">
                    <a:srgbClr val="C0C0C0"/>
                  </a:outerShdw>
                </a:effectLst>
              </a:rPr>
              <a:t>EEOC claims filed in </a:t>
            </a:r>
            <a:r>
              <a:rPr lang="en-US" b="1" dirty="0" smtClean="0">
                <a:solidFill>
                  <a:srgbClr val="EB77E0"/>
                </a:solidFill>
                <a:effectLst>
                  <a:outerShdw blurRad="38100" dist="38100" dir="2700000" algn="tl">
                    <a:srgbClr val="C0C0C0"/>
                  </a:outerShdw>
                </a:effectLst>
              </a:rPr>
              <a:t>2013  </a:t>
            </a:r>
            <a:endParaRPr lang="en-US" b="1" dirty="0">
              <a:solidFill>
                <a:srgbClr val="EB77E0"/>
              </a:solidFill>
            </a:endParaRPr>
          </a:p>
          <a:p>
            <a:pPr algn="ctr">
              <a:buClr>
                <a:srgbClr val="9621CB"/>
              </a:buClr>
              <a:buSzPct val="35000"/>
              <a:buFont typeface="Monotype Sorts" pitchFamily="2" charset="2"/>
              <a:buNone/>
              <a:defRPr/>
            </a:pPr>
            <a:endParaRPr lang="en-US" sz="800" b="1" dirty="0" smtClean="0">
              <a:solidFill>
                <a:srgbClr val="EB77E0"/>
              </a:solidFill>
              <a:effectLst>
                <a:outerShdw blurRad="38100" dist="38100" dir="2700000" algn="tl">
                  <a:srgbClr val="C0C0C0"/>
                </a:outerShdw>
              </a:effectLst>
            </a:endParaRPr>
          </a:p>
          <a:p>
            <a:pPr algn="ctr">
              <a:buClr>
                <a:srgbClr val="9621CB"/>
              </a:buClr>
              <a:buSzPct val="35000"/>
              <a:buFont typeface="Monotype Sorts" pitchFamily="2" charset="2"/>
              <a:buNone/>
              <a:defRPr/>
            </a:pPr>
            <a:r>
              <a:rPr lang="en-US" b="1" dirty="0" smtClean="0">
                <a:solidFill>
                  <a:srgbClr val="EB77E0"/>
                </a:solidFill>
                <a:effectLst>
                  <a:outerShdw blurRad="38100" dist="38100" dir="2700000" algn="tl">
                    <a:srgbClr val="C0C0C0"/>
                  </a:outerShdw>
                </a:effectLst>
              </a:rPr>
              <a:t>99,412 </a:t>
            </a:r>
            <a:r>
              <a:rPr lang="en-US" b="1" dirty="0" smtClean="0">
                <a:solidFill>
                  <a:srgbClr val="EB77E0"/>
                </a:solidFill>
                <a:effectLst>
                  <a:outerShdw blurRad="38100" dist="38100" dir="2700000" algn="tl">
                    <a:srgbClr val="C0C0C0"/>
                  </a:outerShdw>
                </a:effectLst>
              </a:rPr>
              <a:t>EEOC claims filed in 2012 </a:t>
            </a:r>
            <a:r>
              <a:rPr lang="en-US" b="1" dirty="0" smtClean="0">
                <a:solidFill>
                  <a:srgbClr val="EB77E0"/>
                </a:solidFill>
                <a:effectLst>
                  <a:outerShdw blurRad="38100" dist="38100" dir="2700000" algn="tl">
                    <a:srgbClr val="C0C0C0"/>
                  </a:outerShdw>
                </a:effectLst>
              </a:rPr>
              <a:t> </a:t>
            </a:r>
            <a:endParaRPr lang="en-US" b="1" dirty="0" smtClean="0">
              <a:solidFill>
                <a:srgbClr val="EB77E0"/>
              </a:solidFill>
            </a:endParaRPr>
          </a:p>
          <a:p>
            <a:pPr algn="ctr">
              <a:buClr>
                <a:srgbClr val="724179"/>
              </a:buClr>
              <a:buSzPct val="35000"/>
              <a:buFont typeface="Monotype Sorts" pitchFamily="2" charset="2"/>
              <a:buNone/>
              <a:defRPr/>
            </a:pPr>
            <a:r>
              <a:rPr lang="en-US" sz="800" dirty="0" smtClean="0">
                <a:solidFill>
                  <a:srgbClr val="4B315B"/>
                </a:solidFill>
              </a:rPr>
              <a:t>	</a:t>
            </a:r>
            <a:endParaRPr lang="en-US" sz="800" dirty="0" smtClean="0">
              <a:solidFill>
                <a:srgbClr val="4B315B"/>
              </a:solidFill>
            </a:endParaRPr>
          </a:p>
          <a:p>
            <a:pPr algn="ctr">
              <a:buClr>
                <a:srgbClr val="724179"/>
              </a:buClr>
              <a:buSzPct val="35000"/>
              <a:buFont typeface="Monotype Sorts" pitchFamily="2" charset="2"/>
              <a:buNone/>
              <a:defRPr/>
            </a:pPr>
            <a:r>
              <a:rPr lang="en-US" sz="2300" b="1" dirty="0" smtClean="0">
                <a:solidFill>
                  <a:srgbClr val="4B315B"/>
                </a:solidFill>
              </a:rPr>
              <a:t>NOTE:  Private sector claims increased by 469 charges</a:t>
            </a:r>
          </a:p>
          <a:p>
            <a:pPr algn="ctr">
              <a:buClr>
                <a:srgbClr val="724179"/>
              </a:buClr>
              <a:buSzPct val="35000"/>
              <a:buFont typeface="Monotype Sorts" pitchFamily="2" charset="2"/>
              <a:buNone/>
              <a:defRPr/>
            </a:pPr>
            <a:endParaRPr lang="en-US" sz="800" b="1" dirty="0">
              <a:solidFill>
                <a:srgbClr val="4B315B"/>
              </a:solidFill>
            </a:endParaRPr>
          </a:p>
          <a:p>
            <a:pPr algn="ctr">
              <a:buClr>
                <a:srgbClr val="724179"/>
              </a:buClr>
              <a:buSzPct val="35000"/>
              <a:buFont typeface="Monotype Sorts" pitchFamily="2" charset="2"/>
              <a:buNone/>
              <a:defRPr/>
            </a:pPr>
            <a:r>
              <a:rPr lang="en-US" sz="2300" b="1" dirty="0" smtClean="0"/>
              <a:t>Resulting </a:t>
            </a:r>
            <a:r>
              <a:rPr lang="en-US" sz="2300" b="1" dirty="0" smtClean="0"/>
              <a:t>in $</a:t>
            </a:r>
            <a:r>
              <a:rPr lang="en-US" sz="2300" b="1" dirty="0" smtClean="0"/>
              <a:t>372.1 </a:t>
            </a:r>
            <a:r>
              <a:rPr lang="en-US" sz="2300" b="1" dirty="0" smtClean="0"/>
              <a:t>million in monetary </a:t>
            </a:r>
            <a:r>
              <a:rPr lang="en-US" sz="2300" b="1" dirty="0" smtClean="0"/>
              <a:t>awards </a:t>
            </a:r>
            <a:r>
              <a:rPr lang="en-US" sz="2400" b="1" dirty="0"/>
              <a:t>through mediation, conciliation and other administrative enforcement. </a:t>
            </a:r>
            <a:endParaRPr lang="en-US" sz="2400" b="1" dirty="0" smtClean="0"/>
          </a:p>
          <a:p>
            <a:pPr algn="ctr">
              <a:buClr>
                <a:srgbClr val="724179"/>
              </a:buClr>
              <a:buSzPct val="35000"/>
              <a:buFont typeface="Monotype Sorts" pitchFamily="2" charset="2"/>
              <a:buNone/>
              <a:defRPr/>
            </a:pPr>
            <a:endParaRPr lang="en-US" sz="2000" b="1" dirty="0" smtClean="0"/>
          </a:p>
          <a:p>
            <a:pPr algn="ctr">
              <a:buClr>
                <a:srgbClr val="724179"/>
              </a:buClr>
              <a:buSzPct val="35000"/>
              <a:buFont typeface="Monotype Sorts" pitchFamily="2" charset="2"/>
              <a:buNone/>
              <a:defRPr/>
            </a:pPr>
            <a:r>
              <a:rPr lang="en-US" sz="2000" b="1" dirty="0" smtClean="0"/>
              <a:t>NOTE: This </a:t>
            </a:r>
            <a:r>
              <a:rPr lang="en-US" sz="2000" b="1" dirty="0"/>
              <a:t>figure is $6.7 million more than was recovered in FY 2012.</a:t>
            </a:r>
            <a:endParaRPr lang="en-US" sz="2000" b="1" dirty="0" smtClean="0"/>
          </a:p>
          <a:p>
            <a:pPr algn="ctr">
              <a:buClr>
                <a:srgbClr val="724179"/>
              </a:buClr>
              <a:buSzPct val="35000"/>
              <a:buFont typeface="Monotype Sorts" pitchFamily="2" charset="2"/>
              <a:buNone/>
              <a:defRPr/>
            </a:pPr>
            <a:endParaRPr lang="en-US" sz="2300" dirty="0" smtClean="0">
              <a:solidFill>
                <a:srgbClr val="4B315B"/>
              </a:solidFill>
            </a:endParaRPr>
          </a:p>
          <a:p>
            <a:pPr>
              <a:buClr>
                <a:srgbClr val="9621CB"/>
              </a:buClr>
              <a:buSzPct val="35000"/>
              <a:buFont typeface="Monotype Sorts" pitchFamily="2" charset="2"/>
              <a:buNone/>
              <a:defRPr/>
            </a:pPr>
            <a:r>
              <a:rPr lang="en-US" b="1" dirty="0" smtClean="0">
                <a:solidFill>
                  <a:srgbClr val="EB77E0"/>
                </a:solidFill>
                <a:effectLst>
                  <a:outerShdw blurRad="38100" dist="38100" dir="2700000" algn="tl">
                    <a:srgbClr val="C0C0C0"/>
                  </a:outerShdw>
                </a:effectLst>
              </a:rPr>
              <a:t> </a:t>
            </a:r>
            <a:endParaRPr lang="en-US" sz="2300" dirty="0" smtClean="0">
              <a:solidFill>
                <a:srgbClr val="4B315B"/>
              </a:solidFill>
            </a:endParaRPr>
          </a:p>
        </p:txBody>
      </p:sp>
    </p:spTree>
    <p:custDataLst>
      <p:tags r:id="rId1"/>
    </p:custDataLst>
    <p:extLst>
      <p:ext uri="{BB962C8B-B14F-4D97-AF65-F5344CB8AC3E}">
        <p14:creationId xmlns:p14="http://schemas.microsoft.com/office/powerpoint/2010/main" val="281754901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dissolve">
                                      <p:cBhvr>
                                        <p:cTn id="7" dur="500"/>
                                        <p:tgtEl>
                                          <p:spTgt spid="25190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51907">
                                            <p:txEl>
                                              <p:pRg st="0" end="0"/>
                                            </p:txEl>
                                          </p:spTgt>
                                        </p:tgtEl>
                                        <p:attrNameLst>
                                          <p:attrName>style.visibility</p:attrName>
                                        </p:attrNameLst>
                                      </p:cBhvr>
                                      <p:to>
                                        <p:strVal val="visible"/>
                                      </p:to>
                                    </p:set>
                                    <p:animEffect transition="in" filter="checkerboard(across)">
                                      <p:cBhvr>
                                        <p:cTn id="11" dur="1000"/>
                                        <p:tgtEl>
                                          <p:spTgt spid="251907">
                                            <p:txEl>
                                              <p:pRg st="0" end="0"/>
                                            </p:txEl>
                                          </p:spTgt>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animEffect transition="in" filter="checkerboard(across)">
                                      <p:cBhvr>
                                        <p:cTn id="15" dur="1000"/>
                                        <p:tgtEl>
                                          <p:spTgt spid="251907">
                                            <p:txEl>
                                              <p:pRg st="2" end="2"/>
                                            </p:txEl>
                                          </p:spTgt>
                                        </p:tgtEl>
                                      </p:cBhvr>
                                    </p:animEffect>
                                  </p:childTnLst>
                                </p:cTn>
                              </p:par>
                            </p:childTnLst>
                          </p:cTn>
                        </p:par>
                        <p:par>
                          <p:cTn id="16" fill="hold">
                            <p:stCondLst>
                              <p:cond delay="2500"/>
                            </p:stCondLst>
                            <p:childTnLst>
                              <p:par>
                                <p:cTn id="17" presetID="5" presetClass="entr" presetSubtype="10" fill="hold" grpId="0" nodeType="afterEffect">
                                  <p:stCondLst>
                                    <p:cond delay="0"/>
                                  </p:stCondLst>
                                  <p:childTnLst>
                                    <p:set>
                                      <p:cBhvr>
                                        <p:cTn id="18" dur="1" fill="hold">
                                          <p:stCondLst>
                                            <p:cond delay="0"/>
                                          </p:stCondLst>
                                        </p:cTn>
                                        <p:tgtEl>
                                          <p:spTgt spid="251907">
                                            <p:txEl>
                                              <p:pRg st="3" end="3"/>
                                            </p:txEl>
                                          </p:spTgt>
                                        </p:tgtEl>
                                        <p:attrNameLst>
                                          <p:attrName>style.visibility</p:attrName>
                                        </p:attrNameLst>
                                      </p:cBhvr>
                                      <p:to>
                                        <p:strVal val="visible"/>
                                      </p:to>
                                    </p:set>
                                    <p:animEffect transition="in" filter="checkerboard(across)">
                                      <p:cBhvr>
                                        <p:cTn id="19" dur="2000"/>
                                        <p:tgtEl>
                                          <p:spTgt spid="251907">
                                            <p:txEl>
                                              <p:pRg st="3" end="3"/>
                                            </p:txEl>
                                          </p:spTgt>
                                        </p:tgtEl>
                                      </p:cBhvr>
                                    </p:animEffect>
                                  </p:childTnLst>
                                </p:cTn>
                              </p:par>
                            </p:childTnLst>
                          </p:cTn>
                        </p:par>
                        <p:par>
                          <p:cTn id="20" fill="hold">
                            <p:stCondLst>
                              <p:cond delay="4500"/>
                            </p:stCondLst>
                            <p:childTnLst>
                              <p:par>
                                <p:cTn id="21" presetID="5" presetClass="entr" presetSubtype="10" fill="hold" grpId="0" nodeType="afterEffect">
                                  <p:stCondLst>
                                    <p:cond delay="0"/>
                                  </p:stCondLst>
                                  <p:childTnLst>
                                    <p:set>
                                      <p:cBhvr>
                                        <p:cTn id="22" dur="1" fill="hold">
                                          <p:stCondLst>
                                            <p:cond delay="0"/>
                                          </p:stCondLst>
                                        </p:cTn>
                                        <p:tgtEl>
                                          <p:spTgt spid="251907">
                                            <p:txEl>
                                              <p:pRg st="4" end="4"/>
                                            </p:txEl>
                                          </p:spTgt>
                                        </p:tgtEl>
                                        <p:attrNameLst>
                                          <p:attrName>style.visibility</p:attrName>
                                        </p:attrNameLst>
                                      </p:cBhvr>
                                      <p:to>
                                        <p:strVal val="visible"/>
                                      </p:to>
                                    </p:set>
                                    <p:animEffect transition="in" filter="checkerboard(across)">
                                      <p:cBhvr>
                                        <p:cTn id="23" dur="2000"/>
                                        <p:tgtEl>
                                          <p:spTgt spid="251907">
                                            <p:txEl>
                                              <p:pRg st="4" end="4"/>
                                            </p:txEl>
                                          </p:spTgt>
                                        </p:tgtEl>
                                      </p:cBhvr>
                                    </p:animEffect>
                                  </p:childTnLst>
                                </p:cTn>
                              </p:par>
                            </p:childTnLst>
                          </p:cTn>
                        </p:par>
                        <p:par>
                          <p:cTn id="24" fill="hold">
                            <p:stCondLst>
                              <p:cond delay="6500"/>
                            </p:stCondLst>
                            <p:childTnLst>
                              <p:par>
                                <p:cTn id="25" presetID="5" presetClass="entr" presetSubtype="10" fill="hold" grpId="0" nodeType="afterEffect">
                                  <p:stCondLst>
                                    <p:cond delay="0"/>
                                  </p:stCondLst>
                                  <p:childTnLst>
                                    <p:set>
                                      <p:cBhvr>
                                        <p:cTn id="26" dur="1" fill="hold">
                                          <p:stCondLst>
                                            <p:cond delay="0"/>
                                          </p:stCondLst>
                                        </p:cTn>
                                        <p:tgtEl>
                                          <p:spTgt spid="251907">
                                            <p:txEl>
                                              <p:pRg st="6" end="6"/>
                                            </p:txEl>
                                          </p:spTgt>
                                        </p:tgtEl>
                                        <p:attrNameLst>
                                          <p:attrName>style.visibility</p:attrName>
                                        </p:attrNameLst>
                                      </p:cBhvr>
                                      <p:to>
                                        <p:strVal val="visible"/>
                                      </p:to>
                                    </p:set>
                                    <p:animEffect transition="in" filter="checkerboard(across)">
                                      <p:cBhvr>
                                        <p:cTn id="27" dur="2000"/>
                                        <p:tgtEl>
                                          <p:spTgt spid="251907">
                                            <p:txEl>
                                              <p:pRg st="6" end="6"/>
                                            </p:txEl>
                                          </p:spTgt>
                                        </p:tgtEl>
                                      </p:cBhvr>
                                    </p:animEffect>
                                  </p:childTnLst>
                                </p:cTn>
                              </p:par>
                            </p:childTnLst>
                          </p:cTn>
                        </p:par>
                        <p:par>
                          <p:cTn id="28" fill="hold">
                            <p:stCondLst>
                              <p:cond delay="8500"/>
                            </p:stCondLst>
                            <p:childTnLst>
                              <p:par>
                                <p:cTn id="29" presetID="5" presetClass="entr" presetSubtype="10" fill="hold" grpId="0" nodeType="afterEffect">
                                  <p:stCondLst>
                                    <p:cond delay="0"/>
                                  </p:stCondLst>
                                  <p:childTnLst>
                                    <p:set>
                                      <p:cBhvr>
                                        <p:cTn id="30" dur="1" fill="hold">
                                          <p:stCondLst>
                                            <p:cond delay="0"/>
                                          </p:stCondLst>
                                        </p:cTn>
                                        <p:tgtEl>
                                          <p:spTgt spid="251907">
                                            <p:txEl>
                                              <p:pRg st="8" end="8"/>
                                            </p:txEl>
                                          </p:spTgt>
                                        </p:tgtEl>
                                        <p:attrNameLst>
                                          <p:attrName>style.visibility</p:attrName>
                                        </p:attrNameLst>
                                      </p:cBhvr>
                                      <p:to>
                                        <p:strVal val="visible"/>
                                      </p:to>
                                    </p:set>
                                    <p:animEffect transition="in" filter="checkerboard(across)">
                                      <p:cBhvr>
                                        <p:cTn id="31" dur="2000"/>
                                        <p:tgtEl>
                                          <p:spTgt spid="251907">
                                            <p:txEl>
                                              <p:pRg st="8" end="8"/>
                                            </p:txEl>
                                          </p:spTgt>
                                        </p:tgtEl>
                                      </p:cBhvr>
                                    </p:animEffect>
                                  </p:childTnLst>
                                </p:cTn>
                              </p:par>
                            </p:childTnLst>
                          </p:cTn>
                        </p:par>
                        <p:par>
                          <p:cTn id="32" fill="hold">
                            <p:stCondLst>
                              <p:cond delay="10500"/>
                            </p:stCondLst>
                            <p:childTnLst>
                              <p:par>
                                <p:cTn id="33" presetID="5" presetClass="entr" presetSubtype="10" fill="hold" grpId="0" nodeType="afterEffect">
                                  <p:stCondLst>
                                    <p:cond delay="0"/>
                                  </p:stCondLst>
                                  <p:childTnLst>
                                    <p:set>
                                      <p:cBhvr>
                                        <p:cTn id="34" dur="1" fill="hold">
                                          <p:stCondLst>
                                            <p:cond delay="0"/>
                                          </p:stCondLst>
                                        </p:cTn>
                                        <p:tgtEl>
                                          <p:spTgt spid="251907">
                                            <p:txEl>
                                              <p:pRg st="10" end="10"/>
                                            </p:txEl>
                                          </p:spTgt>
                                        </p:tgtEl>
                                        <p:attrNameLst>
                                          <p:attrName>style.visibility</p:attrName>
                                        </p:attrNameLst>
                                      </p:cBhvr>
                                      <p:to>
                                        <p:strVal val="visible"/>
                                      </p:to>
                                    </p:set>
                                    <p:animEffect transition="in" filter="checkerboard(across)">
                                      <p:cBhvr>
                                        <p:cTn id="35" dur="2000"/>
                                        <p:tgtEl>
                                          <p:spTgt spid="2519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utoUpdateAnimBg="0"/>
      <p:bldP spid="25190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64"/>
            <a:ext cx="7772400" cy="729501"/>
          </a:xfrm>
        </p:spPr>
        <p:txBody>
          <a:bodyPr>
            <a:normAutofit/>
          </a:bodyPr>
          <a:lstStyle/>
          <a:p>
            <a:pPr algn="ctr"/>
            <a:r>
              <a:rPr lang="en-US" sz="2800" dirty="0" smtClean="0"/>
              <a:t>2013/2012 EEOC Discrimination Charges</a:t>
            </a:r>
            <a:endParaRPr lang="en-US" sz="2800" dirty="0"/>
          </a:p>
        </p:txBody>
      </p:sp>
      <p:sp>
        <p:nvSpPr>
          <p:cNvPr id="4" name="Footer Placeholder 3"/>
          <p:cNvSpPr>
            <a:spLocks noGrp="1"/>
          </p:cNvSpPr>
          <p:nvPr>
            <p:ph type="ftr" sz="quarter" idx="11"/>
          </p:nvPr>
        </p:nvSpPr>
        <p:spPr/>
        <p:txBody>
          <a:bodyPr/>
          <a:lstStyle/>
          <a:p>
            <a:pPr>
              <a:defRPr/>
            </a:pPr>
            <a:r>
              <a:rPr lang="en-US" dirty="0" smtClean="0"/>
              <a:t>(c) 2014 All Rights Reserved by Lauren Brenner, SPHR.  The information contained herein is general and is not offered, and should not be construed, as legal advice with respect to any specific matter.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31508782"/>
              </p:ext>
            </p:extLst>
          </p:nvPr>
        </p:nvGraphicFramePr>
        <p:xfrm>
          <a:off x="14515" y="685800"/>
          <a:ext cx="9129485" cy="4331049"/>
        </p:xfrm>
        <a:graphic>
          <a:graphicData uri="http://schemas.openxmlformats.org/drawingml/2006/table">
            <a:tbl>
              <a:tblPr>
                <a:tableStyleId>{BC89EF96-8CEA-46FF-86C4-4CE0E7609802}</a:tableStyleId>
              </a:tblPr>
              <a:tblGrid>
                <a:gridCol w="449052"/>
                <a:gridCol w="904003"/>
                <a:gridCol w="1013150"/>
                <a:gridCol w="1013150"/>
                <a:gridCol w="1013150"/>
                <a:gridCol w="857281"/>
                <a:gridCol w="935215"/>
                <a:gridCol w="1013150"/>
                <a:gridCol w="966428"/>
                <a:gridCol w="964906"/>
              </a:tblGrid>
              <a:tr h="772608">
                <a:tc>
                  <a:txBody>
                    <a:bodyPr/>
                    <a:lstStyle/>
                    <a:p>
                      <a:pPr algn="ctr" fontAlgn="b"/>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Total # of Charges </a:t>
                      </a:r>
                      <a:r>
                        <a:rPr lang="en-US" sz="1200" b="1" u="none" strike="noStrike" dirty="0" smtClean="0">
                          <a:effectLst/>
                        </a:rPr>
                        <a:t> in                 </a:t>
                      </a:r>
                      <a:r>
                        <a:rPr lang="en-US" sz="1200" b="1" u="none" strike="noStrike" dirty="0">
                          <a:effectLst/>
                        </a:rPr>
                        <a:t>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Race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Sex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National Origin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Religion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Color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Retaliation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Age               2013/2012</a:t>
                      </a:r>
                      <a:endParaRPr lang="en-US" sz="1200" b="1" i="0" u="none" strike="noStrike" dirty="0">
                        <a:solidFill>
                          <a:srgbClr val="FFFFFF"/>
                        </a:solidFill>
                        <a:effectLst/>
                        <a:latin typeface="Calibri" panose="020F0502020204030204" pitchFamily="34" charset="0"/>
                      </a:endParaRPr>
                    </a:p>
                  </a:txBody>
                  <a:tcPr marL="6966" marR="6966" marT="6966" marB="0" anchor="b"/>
                </a:tc>
                <a:tc>
                  <a:txBody>
                    <a:bodyPr/>
                    <a:lstStyle/>
                    <a:p>
                      <a:pPr algn="ctr" fontAlgn="b"/>
                      <a:r>
                        <a:rPr lang="en-US" sz="1200" b="1" u="none" strike="noStrike" dirty="0">
                          <a:effectLst/>
                        </a:rPr>
                        <a:t>Disability          2013/2012</a:t>
                      </a:r>
                      <a:endParaRPr lang="en-US" sz="1200" b="1" i="0" u="none" strike="noStrike" dirty="0">
                        <a:solidFill>
                          <a:srgbClr val="FFFFFF"/>
                        </a:solidFill>
                        <a:effectLst/>
                        <a:latin typeface="Calibri" panose="020F0502020204030204" pitchFamily="34" charset="0"/>
                      </a:endParaRPr>
                    </a:p>
                  </a:txBody>
                  <a:tcPr marL="6966" marR="6966" marT="6966" marB="0" anchor="b"/>
                </a:tc>
              </a:tr>
              <a:tr h="518301">
                <a:tc>
                  <a:txBody>
                    <a:bodyPr/>
                    <a:lstStyle/>
                    <a:p>
                      <a:pPr algn="ctr" fontAlgn="b"/>
                      <a:r>
                        <a:rPr lang="en-US" sz="1200" b="1" u="none" strike="noStrike" dirty="0" smtClean="0">
                          <a:effectLst/>
                        </a:rPr>
                        <a:t>CT</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294/279</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29.9%/29%</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23.8%/27.2%</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9.5%/15.8%</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1.7%/6.1%</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3.7%/6.1%</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36.7%/36.2%</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31%/33.2%</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34%/31.2%</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r>
              <a:tr h="518301">
                <a:tc>
                  <a:txBody>
                    <a:bodyPr/>
                    <a:lstStyle/>
                    <a:p>
                      <a:pPr algn="ctr" fontAlgn="b"/>
                      <a:r>
                        <a:rPr lang="en-US" sz="1200" b="1" u="none" strike="noStrike" dirty="0" smtClean="0">
                          <a:effectLst/>
                        </a:rPr>
                        <a:t>ME</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34/34</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17.6%/20.6%</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14.7%/35.3%</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11.8%/5.9%</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2.9%/0%</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2.9%/2.9%</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29.4%/26.5%</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23.5%/27.3%</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50%/20.6%</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r>
              <a:tr h="518301">
                <a:tc>
                  <a:txBody>
                    <a:bodyPr/>
                    <a:lstStyle/>
                    <a:p>
                      <a:pPr algn="ctr" fontAlgn="b"/>
                      <a:r>
                        <a:rPr lang="en-US" sz="1200" b="1" i="0" u="none" strike="noStrike" dirty="0" smtClean="0">
                          <a:solidFill>
                            <a:srgbClr val="000000"/>
                          </a:solidFill>
                          <a:effectLst/>
                          <a:latin typeface="Calibri" panose="020F0502020204030204" pitchFamily="34" charset="0"/>
                        </a:rPr>
                        <a:t>MA</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100/82</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25%/19.2%</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28.3%/32.6%</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16%/13.1%</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3.8%/3.1%</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7.8%/3.5%</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a:effectLst/>
                        </a:rPr>
                        <a:t>35%/33.6%</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24.5%/29.8%</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33.5%/30%</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r>
              <a:tr h="518301">
                <a:tc>
                  <a:txBody>
                    <a:bodyPr/>
                    <a:lstStyle/>
                    <a:p>
                      <a:pPr algn="ctr" fontAlgn="b"/>
                      <a:r>
                        <a:rPr lang="en-US" sz="1200" b="1" u="none" strike="noStrike" dirty="0" smtClean="0">
                          <a:effectLst/>
                        </a:rPr>
                        <a:t>NH</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52/59</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11.5%/8.5%</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26.9%/27.1%</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7.7%/10.2%</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3.8%/3.4%</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5.8%/8.5%</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34.6%/33.9%</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21.2%/26.9%</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48.1/47.5%</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r>
              <a:tr h="518301">
                <a:tc>
                  <a:txBody>
                    <a:bodyPr/>
                    <a:lstStyle/>
                    <a:p>
                      <a:pPr algn="ctr" fontAlgn="b"/>
                      <a:r>
                        <a:rPr lang="en-US" sz="1200" b="1" u="none" strike="noStrike" dirty="0" smtClean="0">
                          <a:effectLst/>
                        </a:rPr>
                        <a:t>NY</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3,550/3,914</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27.9%/29.1%</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3.9%/4%</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14.5%/17.2%</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4.9%/5.2%</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a:effectLst/>
                        </a:rPr>
                        <a:t>4.6%/5.9%</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39.4/37%</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a:effectLst/>
                        </a:rPr>
                        <a:t>23.8%/23.9%</a:t>
                      </a:r>
                      <a:endParaRPr lang="en-US" sz="1200" b="0" i="0" u="none" strike="noStrike">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26.4%/27.4%</a:t>
                      </a:r>
                      <a:endParaRPr lang="en-US" sz="1200" b="0" i="0" u="none" strike="noStrike" dirty="0">
                        <a:solidFill>
                          <a:srgbClr val="000000"/>
                        </a:solidFill>
                        <a:effectLst/>
                        <a:latin typeface="Calibri" panose="020F0502020204030204" pitchFamily="34" charset="0"/>
                      </a:endParaRPr>
                    </a:p>
                  </a:txBody>
                  <a:tcPr marL="6966" marR="6966" marT="6966" marB="0" anchor="b"/>
                </a:tc>
              </a:tr>
              <a:tr h="518301">
                <a:tc>
                  <a:txBody>
                    <a:bodyPr/>
                    <a:lstStyle/>
                    <a:p>
                      <a:pPr algn="ctr" fontAlgn="b"/>
                      <a:r>
                        <a:rPr lang="en-US" sz="1200" b="1" u="none" strike="noStrike" dirty="0" smtClean="0">
                          <a:effectLst/>
                        </a:rPr>
                        <a:t>RI</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62/47</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19.4%/31.9%</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37.1%/19.1%</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a:effectLst/>
                        </a:rPr>
                        <a:t>6.5%/21.3%</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6.5%/2.1%</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a:effectLst/>
                        </a:rPr>
                        <a:t>4.8%/10.6%</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30.6/36.2%</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a:effectLst/>
                        </a:rPr>
                        <a:t>32.3%/28.1%</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a:effectLst/>
                        </a:rPr>
                        <a:t>24.2%/21.3%</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r>
              <a:tr h="448635">
                <a:tc>
                  <a:txBody>
                    <a:bodyPr/>
                    <a:lstStyle/>
                    <a:p>
                      <a:pPr algn="ctr" fontAlgn="b"/>
                      <a:r>
                        <a:rPr lang="en-US" sz="1200" b="1" i="0" u="none" strike="noStrike" dirty="0" smtClean="0">
                          <a:solidFill>
                            <a:srgbClr val="000000"/>
                          </a:solidFill>
                          <a:effectLst/>
                          <a:latin typeface="Calibri" panose="020F0502020204030204" pitchFamily="34" charset="0"/>
                        </a:rPr>
                        <a:t>VT</a:t>
                      </a:r>
                      <a:endParaRPr lang="en-US" sz="1200" b="1"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smtClean="0">
                          <a:effectLst/>
                        </a:rPr>
                        <a:t>31/34</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smtClean="0">
                          <a:effectLst/>
                        </a:rPr>
                        <a:t>12.9%/14.7%</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smtClean="0">
                          <a:effectLst/>
                        </a:rPr>
                        <a:t>45.2%/29.4%</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smtClean="0">
                          <a:effectLst/>
                        </a:rPr>
                        <a:t>22.6%/</a:t>
                      </a:r>
                      <a:r>
                        <a:rPr lang="en-US" sz="1200" u="none" strike="noStrike" dirty="0">
                          <a:effectLst/>
                        </a:rPr>
                        <a:t>5.9%</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smtClean="0">
                          <a:effectLst/>
                        </a:rPr>
                        <a:t>9.7%/</a:t>
                      </a: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C000"/>
                    </a:solidFill>
                  </a:tcPr>
                </a:tc>
                <a:tc>
                  <a:txBody>
                    <a:bodyPr/>
                    <a:lstStyle/>
                    <a:p>
                      <a:pPr algn="ctr" fontAlgn="b"/>
                      <a:r>
                        <a:rPr lang="en-US" sz="1200" u="none" strike="noStrike" dirty="0" smtClean="0">
                          <a:effectLst/>
                        </a:rPr>
                        <a:t>3.2%/11.8%</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smtClean="0">
                          <a:effectLst/>
                        </a:rPr>
                        <a:t>32.3%/44.1%</a:t>
                      </a:r>
                      <a:endParaRPr lang="en-US" sz="1200" b="0" i="0" u="none" strike="noStrike" dirty="0">
                        <a:solidFill>
                          <a:srgbClr val="000000"/>
                        </a:solidFill>
                        <a:effectLst/>
                        <a:latin typeface="Calibri" panose="020F0502020204030204" pitchFamily="34" charset="0"/>
                      </a:endParaRPr>
                    </a:p>
                  </a:txBody>
                  <a:tcPr marL="6966" marR="6966" marT="6966" marB="0" anchor="b"/>
                </a:tc>
                <a:tc>
                  <a:txBody>
                    <a:bodyPr/>
                    <a:lstStyle/>
                    <a:p>
                      <a:pPr algn="ctr" fontAlgn="b"/>
                      <a:r>
                        <a:rPr lang="en-US" sz="1200" u="none" strike="noStrike" dirty="0" smtClean="0">
                          <a:effectLst/>
                        </a:rPr>
                        <a:t>32.3%/20%</a:t>
                      </a:r>
                      <a:endParaRPr lang="en-US" sz="1200" b="0" i="0" u="none" strike="noStrike" dirty="0">
                        <a:solidFill>
                          <a:srgbClr val="000000"/>
                        </a:solidFill>
                        <a:effectLst/>
                        <a:latin typeface="Calibri" panose="020F0502020204030204" pitchFamily="34" charset="0"/>
                      </a:endParaRPr>
                    </a:p>
                  </a:txBody>
                  <a:tcPr marL="6966" marR="6966" marT="6966" marB="0" anchor="b">
                    <a:solidFill>
                      <a:srgbClr val="FFFF00"/>
                    </a:solidFill>
                  </a:tcPr>
                </a:tc>
                <a:tc>
                  <a:txBody>
                    <a:bodyPr/>
                    <a:lstStyle/>
                    <a:p>
                      <a:pPr algn="ctr" fontAlgn="b"/>
                      <a:r>
                        <a:rPr lang="en-US" sz="1200" u="none" strike="noStrike" dirty="0" smtClean="0">
                          <a:effectLst/>
                        </a:rPr>
                        <a:t>25.8%50%</a:t>
                      </a:r>
                      <a:endParaRPr lang="en-US" sz="1200" b="0" i="0" u="none" strike="noStrike" dirty="0">
                        <a:solidFill>
                          <a:srgbClr val="000000"/>
                        </a:solidFill>
                        <a:effectLst/>
                        <a:latin typeface="Calibri" panose="020F0502020204030204" pitchFamily="34" charset="0"/>
                      </a:endParaRPr>
                    </a:p>
                  </a:txBody>
                  <a:tcPr marL="6966" marR="6966" marT="6966" marB="0" anchor="b">
                    <a:solidFill>
                      <a:schemeClr val="bg2">
                        <a:lumMod val="90000"/>
                      </a:schemeClr>
                    </a:solidFill>
                  </a:tcPr>
                </a:tc>
              </a:tr>
            </a:tbl>
          </a:graphicData>
        </a:graphic>
      </p:graphicFrame>
      <p:sp>
        <p:nvSpPr>
          <p:cNvPr id="7" name="TextBox 6"/>
          <p:cNvSpPr txBox="1"/>
          <p:nvPr/>
        </p:nvSpPr>
        <p:spPr>
          <a:xfrm>
            <a:off x="0" y="5486400"/>
            <a:ext cx="7924800" cy="646331"/>
          </a:xfrm>
          <a:prstGeom prst="rect">
            <a:avLst/>
          </a:prstGeom>
          <a:noFill/>
        </p:spPr>
        <p:txBody>
          <a:bodyPr wrap="square" rtlCol="0">
            <a:spAutoFit/>
          </a:bodyPr>
          <a:lstStyle/>
          <a:p>
            <a:r>
              <a:rPr lang="en-US" sz="1800" dirty="0" smtClean="0"/>
              <a:t>Statistics obtained through: http</a:t>
            </a:r>
            <a:r>
              <a:rPr lang="en-US" sz="1800" dirty="0"/>
              <a:t>://www1.eeoc.gov/eeoc/statistics/enforcement/charges_by_state.cfm</a:t>
            </a:r>
          </a:p>
        </p:txBody>
      </p:sp>
    </p:spTree>
    <p:extLst>
      <p:ext uri="{BB962C8B-B14F-4D97-AF65-F5344CB8AC3E}">
        <p14:creationId xmlns:p14="http://schemas.microsoft.com/office/powerpoint/2010/main" val="43030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8194" name="Rectangle 2"/>
          <p:cNvSpPr>
            <a:spLocks noGrp="1"/>
          </p:cNvSpPr>
          <p:nvPr>
            <p:ph type="ctrTitle" idx="4294967295"/>
          </p:nvPr>
        </p:nvSpPr>
        <p:spPr bwMode="auto">
          <a:xfrm>
            <a:off x="685800" y="228600"/>
            <a:ext cx="7772400" cy="1470025"/>
          </a:xfrm>
        </p:spPr>
        <p:txBody>
          <a:bodyPr>
            <a:normAutofit fontScale="90000"/>
          </a:bodyPr>
          <a:lstStyle/>
          <a:p>
            <a:pPr algn="ctr">
              <a:defRPr/>
            </a:pPr>
            <a:r>
              <a:rPr lang="en-US" sz="3700" b="0" smtClean="0">
                <a:effectLst/>
              </a:rPr>
              <a:t/>
            </a:r>
            <a:br>
              <a:rPr lang="en-US" sz="3700" b="0" smtClean="0">
                <a:effectLst/>
              </a:rPr>
            </a:br>
            <a:r>
              <a:rPr lang="en-US" sz="3700" smtClean="0">
                <a:effectLst/>
              </a:rPr>
              <a:t>Agenda</a:t>
            </a:r>
            <a:br>
              <a:rPr lang="en-US" sz="3700" smtClean="0">
                <a:effectLst/>
              </a:rPr>
            </a:br>
            <a:r>
              <a:rPr lang="en-US" sz="3700" smtClean="0">
                <a:effectLst/>
              </a:rPr>
              <a:t> </a:t>
            </a:r>
            <a:br>
              <a:rPr lang="en-US" sz="3700" smtClean="0">
                <a:effectLst/>
              </a:rPr>
            </a:br>
            <a:endParaRPr lang="en-US" sz="3700" smtClean="0">
              <a:effectLst/>
            </a:endParaRPr>
          </a:p>
        </p:txBody>
      </p:sp>
      <p:sp>
        <p:nvSpPr>
          <p:cNvPr id="93187" name="Rectangle 3"/>
          <p:cNvSpPr>
            <a:spLocks noGrp="1"/>
          </p:cNvSpPr>
          <p:nvPr>
            <p:ph type="subTitle" idx="4294967295"/>
          </p:nvPr>
        </p:nvSpPr>
        <p:spPr>
          <a:xfrm>
            <a:off x="914400" y="1371600"/>
            <a:ext cx="8229600" cy="4038600"/>
          </a:xfrm>
        </p:spPr>
        <p:txBody>
          <a:bodyPr/>
          <a:lstStyle/>
          <a:p>
            <a:pPr marL="225425" indent="-225425">
              <a:lnSpc>
                <a:spcPct val="80000"/>
              </a:lnSpc>
            </a:pPr>
            <a:r>
              <a:rPr lang="en-US" sz="2500" smtClean="0"/>
              <a:t>Top 5 Reasons why Employers are Being Sued</a:t>
            </a:r>
          </a:p>
          <a:p>
            <a:pPr marL="225425" indent="-225425">
              <a:lnSpc>
                <a:spcPct val="80000"/>
              </a:lnSpc>
            </a:pPr>
            <a:endParaRPr lang="en-US" sz="2500" smtClean="0"/>
          </a:p>
          <a:p>
            <a:pPr marL="225425" indent="-225425">
              <a:lnSpc>
                <a:spcPct val="80000"/>
              </a:lnSpc>
            </a:pPr>
            <a:r>
              <a:rPr lang="en-US" sz="2500" smtClean="0"/>
              <a:t>Current “hot spots” in Massachusetts Against Discrimination (MCAD) Claims</a:t>
            </a:r>
          </a:p>
          <a:p>
            <a:pPr marL="225425" indent="-225425">
              <a:lnSpc>
                <a:spcPct val="80000"/>
              </a:lnSpc>
            </a:pPr>
            <a:endParaRPr lang="en-US" sz="2500" smtClean="0"/>
          </a:p>
          <a:p>
            <a:pPr marL="225425" indent="-225425">
              <a:lnSpc>
                <a:spcPct val="80000"/>
              </a:lnSpc>
            </a:pPr>
            <a:r>
              <a:rPr lang="en-US" sz="2500" smtClean="0"/>
              <a:t>HR Safeguards to Assist Organizations</a:t>
            </a:r>
          </a:p>
          <a:p>
            <a:pPr marL="225425" indent="-225425">
              <a:lnSpc>
                <a:spcPct val="80000"/>
              </a:lnSpc>
            </a:pPr>
            <a:endParaRPr lang="en-US" sz="2500" smtClean="0"/>
          </a:p>
          <a:p>
            <a:pPr marL="225425" indent="-225425">
              <a:lnSpc>
                <a:spcPct val="80000"/>
              </a:lnSpc>
            </a:pPr>
            <a:r>
              <a:rPr lang="en-US" sz="2500" smtClean="0"/>
              <a:t>Practices and Policies All Organizations Must Have</a:t>
            </a:r>
            <a:endParaRPr lang="en-US" sz="1800" smtClean="0"/>
          </a:p>
          <a:p>
            <a:pPr marL="225425" indent="-225425">
              <a:lnSpc>
                <a:spcPct val="80000"/>
              </a:lnSpc>
            </a:pPr>
            <a:endParaRPr lang="en-US" sz="1800" smtClean="0"/>
          </a:p>
          <a:p>
            <a:pPr marL="225425" indent="-225425">
              <a:lnSpc>
                <a:spcPct val="80000"/>
              </a:lnSpc>
            </a:pPr>
            <a:endParaRPr lang="en-US" sz="1800" smtClean="0"/>
          </a:p>
          <a:p>
            <a:pPr marL="225425" indent="-225425" algn="ctr">
              <a:lnSpc>
                <a:spcPct val="80000"/>
              </a:lnSpc>
              <a:buFont typeface="Wingdings 3" pitchFamily="18" charset="2"/>
              <a:buNone/>
            </a:pPr>
            <a:r>
              <a:rPr lang="en-US" sz="25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in)">
                                      <p:cBhvr>
                                        <p:cTn id="7" dur="500"/>
                                        <p:tgtEl>
                                          <p:spTgt spid="93187">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animEffect transition="in" filter="box(in)">
                                      <p:cBhvr>
                                        <p:cTn id="11" dur="500"/>
                                        <p:tgtEl>
                                          <p:spTgt spid="93187">
                                            <p:txEl>
                                              <p:pRg st="2" end="2"/>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animEffect transition="in" filter="box(in)">
                                      <p:cBhvr>
                                        <p:cTn id="15" dur="500"/>
                                        <p:tgtEl>
                                          <p:spTgt spid="93187">
                                            <p:txEl>
                                              <p:pRg st="4" end="4"/>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93187">
                                            <p:txEl>
                                              <p:pRg st="6" end="6"/>
                                            </p:txEl>
                                          </p:spTgt>
                                        </p:tgtEl>
                                        <p:attrNameLst>
                                          <p:attrName>style.visibility</p:attrName>
                                        </p:attrNameLst>
                                      </p:cBhvr>
                                      <p:to>
                                        <p:strVal val="visible"/>
                                      </p:to>
                                    </p:set>
                                    <p:animEffect transition="in" filter="box(in)">
                                      <p:cBhvr>
                                        <p:cTn id="19" dur="500"/>
                                        <p:tgtEl>
                                          <p:spTgt spid="93187">
                                            <p:txEl>
                                              <p:pRg st="6" end="6"/>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93187">
                                            <p:txEl>
                                              <p:pRg st="9" end="9"/>
                                            </p:txEl>
                                          </p:spTgt>
                                        </p:tgtEl>
                                        <p:attrNameLst>
                                          <p:attrName>style.visibility</p:attrName>
                                        </p:attrNameLst>
                                      </p:cBhvr>
                                      <p:to>
                                        <p:strVal val="visible"/>
                                      </p:to>
                                    </p:set>
                                    <p:animEffect transition="in" filter="box(in)">
                                      <p:cBhvr>
                                        <p:cTn id="22" dur="500"/>
                                        <p:tgtEl>
                                          <p:spTgt spid="931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8130" name="Rectangle 2"/>
          <p:cNvSpPr>
            <a:spLocks noGrp="1"/>
          </p:cNvSpPr>
          <p:nvPr>
            <p:ph type="title" idx="4294967295"/>
          </p:nvPr>
        </p:nvSpPr>
        <p:spPr bwMode="auto"/>
        <p:txBody>
          <a:bodyPr>
            <a:normAutofit fontScale="90000"/>
          </a:bodyPr>
          <a:lstStyle/>
          <a:p>
            <a:pPr>
              <a:defRPr/>
            </a:pPr>
            <a:r>
              <a:rPr lang="en-US" sz="4400" smtClean="0">
                <a:effectLst/>
              </a:rPr>
              <a:t>Did you know…</a:t>
            </a:r>
            <a:r>
              <a:rPr lang="en-US" sz="3700" smtClean="0">
                <a:effectLst/>
              </a:rPr>
              <a:t/>
            </a:r>
            <a:br>
              <a:rPr lang="en-US" sz="3700" smtClean="0">
                <a:effectLst/>
              </a:rPr>
            </a:br>
            <a:endParaRPr lang="en-US" sz="3700" smtClean="0">
              <a:effectLst/>
            </a:endParaRPr>
          </a:p>
        </p:txBody>
      </p:sp>
      <p:sp>
        <p:nvSpPr>
          <p:cNvPr id="51203" name="Rectangle 3"/>
          <p:cNvSpPr>
            <a:spLocks noGrp="1"/>
          </p:cNvSpPr>
          <p:nvPr>
            <p:ph type="body" idx="4294967295"/>
          </p:nvPr>
        </p:nvSpPr>
        <p:spPr>
          <a:xfrm>
            <a:off x="344374" y="1795462"/>
            <a:ext cx="8229600" cy="4525963"/>
          </a:xfrm>
        </p:spPr>
        <p:txBody>
          <a:bodyPr/>
          <a:lstStyle/>
          <a:p>
            <a:r>
              <a:rPr lang="en-US" dirty="0" smtClean="0"/>
              <a:t>The average monetary award median for employment practice liability cases, which includes discrimination and wrongful termination claims was </a:t>
            </a:r>
            <a:r>
              <a:rPr lang="en-US" dirty="0" smtClean="0"/>
              <a:t>more than $250,000</a:t>
            </a:r>
            <a:r>
              <a:rPr lang="en-US" dirty="0" smtClean="0"/>
              <a:t>.</a:t>
            </a:r>
          </a:p>
          <a:p>
            <a:endParaRPr lang="en-US" dirty="0" smtClean="0"/>
          </a:p>
        </p:txBody>
      </p:sp>
      <p:sp>
        <p:nvSpPr>
          <p:cNvPr id="51204" name="Text Box 4"/>
          <p:cNvSpPr txBox="1">
            <a:spLocks noChangeArrowheads="1"/>
          </p:cNvSpPr>
          <p:nvPr/>
        </p:nvSpPr>
        <p:spPr bwMode="auto">
          <a:xfrm>
            <a:off x="377031" y="5715000"/>
            <a:ext cx="8389938" cy="519113"/>
          </a:xfrm>
          <a:prstGeom prst="rect">
            <a:avLst/>
          </a:prstGeom>
          <a:noFill/>
          <a:ln w="9525">
            <a:noFill/>
            <a:miter lim="800000"/>
            <a:headEnd/>
            <a:tailEnd/>
          </a:ln>
        </p:spPr>
        <p:txBody>
          <a:bodyPr wrap="none">
            <a:spAutoFit/>
          </a:bodyPr>
          <a:lstStyle/>
          <a:p>
            <a:r>
              <a:rPr lang="en-US" sz="2800" b="1" dirty="0">
                <a:solidFill>
                  <a:schemeClr val="bg1"/>
                </a:solidFill>
              </a:rPr>
              <a:t>An ounce of prevention is worth its weight in gold!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227330" name="Rectangle 2"/>
          <p:cNvSpPr>
            <a:spLocks noGrp="1"/>
          </p:cNvSpPr>
          <p:nvPr>
            <p:ph type="title" idx="4294967295"/>
          </p:nvPr>
        </p:nvSpPr>
        <p:spPr bwMode="auto">
          <a:xfrm>
            <a:off x="304800" y="0"/>
            <a:ext cx="8839200" cy="1371600"/>
          </a:xfrm>
        </p:spPr>
        <p:txBody>
          <a:bodyPr>
            <a:normAutofit fontScale="90000"/>
          </a:bodyPr>
          <a:lstStyle/>
          <a:p>
            <a:pPr algn="ctr">
              <a:defRPr/>
            </a:pPr>
            <a:r>
              <a:rPr lang="en-US" sz="4000" smtClean="0">
                <a:effectLst/>
              </a:rPr>
              <a:t/>
            </a:r>
            <a:br>
              <a:rPr lang="en-US" sz="4000" smtClean="0">
                <a:effectLst/>
              </a:rPr>
            </a:br>
            <a:r>
              <a:rPr lang="en-US" sz="4000" smtClean="0">
                <a:effectLst/>
              </a:rPr>
              <a:t/>
            </a:r>
            <a:br>
              <a:rPr lang="en-US" sz="4000" smtClean="0">
                <a:effectLst/>
              </a:rPr>
            </a:br>
            <a:r>
              <a:rPr lang="en-US" sz="3600" smtClean="0">
                <a:solidFill>
                  <a:schemeClr val="folHlink"/>
                </a:solidFill>
                <a:effectLst/>
              </a:rPr>
              <a:t>HR Safeguards to Assist Organizations</a:t>
            </a:r>
            <a:br>
              <a:rPr lang="en-US" sz="3600" smtClean="0">
                <a:solidFill>
                  <a:schemeClr val="folHlink"/>
                </a:solidFill>
                <a:effectLst/>
              </a:rPr>
            </a:br>
            <a:r>
              <a:rPr lang="en-US" sz="4000" smtClean="0">
                <a:effectLst/>
              </a:rPr>
              <a:t/>
            </a:r>
            <a:br>
              <a:rPr lang="en-US" sz="4000" smtClean="0">
                <a:effectLst/>
              </a:rPr>
            </a:br>
            <a:r>
              <a:rPr lang="en-US" sz="3300" smtClean="0">
                <a:effectLst/>
              </a:rPr>
              <a:t/>
            </a:r>
            <a:br>
              <a:rPr lang="en-US" sz="3300" smtClean="0">
                <a:effectLst/>
              </a:rPr>
            </a:br>
            <a:endParaRPr lang="en-US" sz="3300" smtClean="0">
              <a:effectLst/>
            </a:endParaRPr>
          </a:p>
        </p:txBody>
      </p:sp>
      <p:sp>
        <p:nvSpPr>
          <p:cNvPr id="53251" name="Rectangle 3"/>
          <p:cNvSpPr>
            <a:spLocks noGrp="1"/>
          </p:cNvSpPr>
          <p:nvPr>
            <p:ph type="body" idx="4294967295"/>
          </p:nvPr>
        </p:nvSpPr>
        <p:spPr>
          <a:xfrm>
            <a:off x="685800" y="1219200"/>
            <a:ext cx="8229600" cy="4525963"/>
          </a:xfrm>
        </p:spPr>
        <p:txBody>
          <a:bodyPr/>
          <a:lstStyle/>
          <a:p>
            <a:r>
              <a:rPr lang="en-US" dirty="0" smtClean="0"/>
              <a:t>State-specific </a:t>
            </a:r>
            <a:r>
              <a:rPr lang="en-US" dirty="0" smtClean="0"/>
              <a:t>Employment Application</a:t>
            </a:r>
          </a:p>
          <a:p>
            <a:r>
              <a:rPr lang="en-US" dirty="0" smtClean="0"/>
              <a:t>Employee Handbook</a:t>
            </a:r>
          </a:p>
          <a:p>
            <a:r>
              <a:rPr lang="en-US" dirty="0" smtClean="0"/>
              <a:t>Anti-Harassment Policy &amp; Employee Training</a:t>
            </a:r>
          </a:p>
          <a:p>
            <a:r>
              <a:rPr lang="en-US" dirty="0" smtClean="0"/>
              <a:t>Job Descriptions (include safety, education and skill requisites)</a:t>
            </a:r>
          </a:p>
          <a:p>
            <a:r>
              <a:rPr lang="en-US" dirty="0" smtClean="0"/>
              <a:t>Management Legal Compliance Training</a:t>
            </a:r>
          </a:p>
          <a:p>
            <a:r>
              <a:rPr lang="en-US" dirty="0" smtClean="0"/>
              <a:t>Management Training</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box(in)">
                                      <p:cBhvr>
                                        <p:cTn id="7" dur="500"/>
                                        <p:tgtEl>
                                          <p:spTgt spid="227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noFill/>
        </p:spPr>
        <p:txBody>
          <a:bodyPr/>
          <a:lstStyle/>
          <a:p>
            <a:r>
              <a:rPr lang="en-US" smtClean="0">
                <a:effectLst/>
              </a:rPr>
              <a:t>TERMS TO AVOID</a:t>
            </a:r>
          </a:p>
        </p:txBody>
      </p:sp>
      <p:sp>
        <p:nvSpPr>
          <p:cNvPr id="50178" name="Rectangle 3"/>
          <p:cNvSpPr>
            <a:spLocks noGrp="1"/>
          </p:cNvSpPr>
          <p:nvPr>
            <p:ph type="body" idx="4294967295"/>
          </p:nvPr>
        </p:nvSpPr>
        <p:spPr/>
        <p:txBody>
          <a:bodyPr/>
          <a:lstStyle/>
          <a:p>
            <a:r>
              <a:rPr lang="en-US" dirty="0" smtClean="0"/>
              <a:t>Permanent vs. Regular (employees)</a:t>
            </a:r>
          </a:p>
          <a:p>
            <a:r>
              <a:rPr lang="en-US" dirty="0" smtClean="0"/>
              <a:t>Probationary vs. Introductory</a:t>
            </a:r>
          </a:p>
          <a:p>
            <a:r>
              <a:rPr lang="en-US" dirty="0" smtClean="0"/>
              <a:t>Sexual Harassment vs. Anti-Harassment</a:t>
            </a:r>
          </a:p>
          <a:p>
            <a:r>
              <a:rPr lang="en-US" dirty="0" smtClean="0"/>
              <a:t>Able to (e.g., job descriptions)</a:t>
            </a:r>
          </a:p>
          <a:p>
            <a:r>
              <a:rPr lang="en-US" dirty="0" smtClean="0"/>
              <a:t>Graded vs. Scored (e.g., performance evaluations)</a:t>
            </a:r>
          </a:p>
        </p:txBody>
      </p:sp>
      <p:sp>
        <p:nvSpPr>
          <p:cNvPr id="4" name="Footer Placeholder 18"/>
          <p:cNvSpPr txBox="1">
            <a:spLocks noGrp="1"/>
          </p:cNvSpPr>
          <p:nvPr/>
        </p:nvSpPr>
        <p:spPr bwMode="auto">
          <a:xfrm>
            <a:off x="-76200" y="6408738"/>
            <a:ext cx="8626311" cy="365125"/>
          </a:xfrm>
          <a:prstGeom prst="rect">
            <a:avLst/>
          </a:prstGeom>
          <a:noFill/>
          <a:ln w="9525">
            <a:noFill/>
            <a:miter lim="800000"/>
            <a:headEnd/>
            <a:tailEnd/>
          </a:ln>
        </p:spPr>
        <p:txBody>
          <a:bodyPr anchor="b"/>
          <a:lstStyle/>
          <a:p>
            <a:r>
              <a:rPr lang="en-US" sz="1000" dirty="0">
                <a:solidFill>
                  <a:srgbClr val="E8F0F4"/>
                </a:solidFill>
                <a:cs typeface="Calibri" pitchFamily="34" charset="0"/>
              </a:rPr>
              <a:t>(c) </a:t>
            </a:r>
            <a:r>
              <a:rPr lang="en-US" sz="1000" dirty="0" smtClean="0">
                <a:solidFill>
                  <a:srgbClr val="E8F0F4"/>
                </a:solidFill>
                <a:cs typeface="Calibri" pitchFamily="34" charset="0"/>
              </a:rPr>
              <a:t>2013 </a:t>
            </a:r>
            <a:r>
              <a:rPr lang="en-US" sz="1000" dirty="0">
                <a:solidFill>
                  <a:srgbClr val="E8F0F4"/>
                </a:solidFill>
                <a:cs typeface="Calibri" pitchFamily="34" charset="0"/>
              </a:rPr>
              <a:t>All Rights Reserved by Lauren Brenner, HCR Group.  The information contained herein is general and is not offered, and should not be construed, as legal advice with respect to any specific matter.</a:t>
            </a:r>
            <a:r>
              <a:rPr lang="en-US" sz="1000" dirty="0">
                <a:cs typeface="Calibri" pitchFamily="34" charset="0"/>
              </a:rPr>
              <a:t> </a:t>
            </a:r>
          </a:p>
        </p:txBody>
      </p:sp>
    </p:spTree>
    <p:extLst>
      <p:ext uri="{BB962C8B-B14F-4D97-AF65-F5344CB8AC3E}">
        <p14:creationId xmlns:p14="http://schemas.microsoft.com/office/powerpoint/2010/main" val="943449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18"/>
          <p:cNvSpPr>
            <a:spLocks noGrp="1"/>
          </p:cNvSpPr>
          <p:nvPr>
            <p:ph type="ftr" sz="quarter" idx="11"/>
          </p:nvPr>
        </p:nvSpPr>
        <p:spPr bwMode="auto">
          <a:noFill/>
          <a:ln>
            <a:miter lim="800000"/>
            <a:headEnd/>
            <a:tailEnd/>
          </a:ln>
        </p:spPr>
        <p:txBody>
          <a:bodyPr/>
          <a:lstStyle/>
          <a:p>
            <a:r>
              <a:rPr lang="en-US" dirty="0" smtClean="0">
                <a:solidFill>
                  <a:schemeClr val="bg1"/>
                </a:solidFill>
              </a:rPr>
              <a:t>(c) 2013 All Rights Reserved by Lauren Brenner, SPHR.  The information contained herein is general and is not offered, and should not be construed, as legal advice with respect to any specific matter. </a:t>
            </a:r>
          </a:p>
        </p:txBody>
      </p:sp>
      <p:sp>
        <p:nvSpPr>
          <p:cNvPr id="52226" name="Rectangle 2"/>
          <p:cNvSpPr>
            <a:spLocks noGrp="1"/>
          </p:cNvSpPr>
          <p:nvPr>
            <p:ph type="title" idx="4294967295"/>
          </p:nvPr>
        </p:nvSpPr>
        <p:spPr bwMode="auto">
          <a:xfrm>
            <a:off x="1143000" y="0"/>
            <a:ext cx="8458200" cy="1143000"/>
          </a:xfrm>
        </p:spPr>
        <p:txBody>
          <a:bodyPr>
            <a:normAutofit fontScale="90000"/>
          </a:bodyPr>
          <a:lstStyle/>
          <a:p>
            <a:pPr algn="ctr">
              <a:defRPr/>
            </a:pPr>
            <a:r>
              <a:rPr lang="en-US" sz="4000" dirty="0" smtClean="0">
                <a:solidFill>
                  <a:schemeClr val="folHlink"/>
                </a:solidFill>
                <a:effectLst/>
              </a:rPr>
              <a:t>Policies and Practices All </a:t>
            </a:r>
            <a:br>
              <a:rPr lang="en-US" sz="4000" dirty="0" smtClean="0">
                <a:solidFill>
                  <a:schemeClr val="folHlink"/>
                </a:solidFill>
                <a:effectLst/>
              </a:rPr>
            </a:br>
            <a:r>
              <a:rPr lang="en-US" sz="4000" dirty="0" smtClean="0">
                <a:solidFill>
                  <a:schemeClr val="folHlink"/>
                </a:solidFill>
                <a:effectLst/>
              </a:rPr>
              <a:t>Organizations Must Have</a:t>
            </a:r>
          </a:p>
        </p:txBody>
      </p:sp>
      <p:sp>
        <p:nvSpPr>
          <p:cNvPr id="55299" name="Rectangle 3"/>
          <p:cNvSpPr>
            <a:spLocks noGrp="1"/>
          </p:cNvSpPr>
          <p:nvPr>
            <p:ph type="body" idx="4294967295"/>
          </p:nvPr>
        </p:nvSpPr>
        <p:spPr>
          <a:xfrm>
            <a:off x="685800" y="1524000"/>
            <a:ext cx="8229600" cy="4525963"/>
          </a:xfrm>
        </p:spPr>
        <p:txBody>
          <a:bodyPr/>
          <a:lstStyle/>
          <a:p>
            <a:r>
              <a:rPr lang="en-US" sz="1800" b="1" dirty="0" smtClean="0"/>
              <a:t>Employment at Will</a:t>
            </a:r>
          </a:p>
          <a:p>
            <a:r>
              <a:rPr lang="en-US" sz="1800" b="1" dirty="0" smtClean="0"/>
              <a:t>Attendance/Tardiness</a:t>
            </a:r>
          </a:p>
          <a:p>
            <a:r>
              <a:rPr lang="en-US" sz="1800" b="1" dirty="0" smtClean="0"/>
              <a:t>Computer Usage/Electronic Workplace</a:t>
            </a:r>
          </a:p>
          <a:p>
            <a:r>
              <a:rPr lang="en-US" sz="1800" b="1" dirty="0" smtClean="0"/>
              <a:t>Confidentiality</a:t>
            </a:r>
          </a:p>
          <a:p>
            <a:r>
              <a:rPr lang="en-US" sz="1800" b="1" dirty="0" smtClean="0"/>
              <a:t>Safety Guidelines</a:t>
            </a:r>
          </a:p>
          <a:p>
            <a:r>
              <a:rPr lang="en-US" sz="1800" b="1" dirty="0" smtClean="0"/>
              <a:t>Misuse of Substances</a:t>
            </a:r>
          </a:p>
          <a:p>
            <a:r>
              <a:rPr lang="en-US" sz="1800" b="1" dirty="0" smtClean="0"/>
              <a:t>Dress Code/Personal Hygiene</a:t>
            </a:r>
          </a:p>
          <a:p>
            <a:r>
              <a:rPr lang="en-US" sz="1800" b="1" dirty="0" smtClean="0"/>
              <a:t>Telephone/Cell Phone</a:t>
            </a:r>
          </a:p>
          <a:p>
            <a:r>
              <a:rPr lang="en-US" sz="1800" b="1" dirty="0" smtClean="0"/>
              <a:t>Public Relations Guidelines</a:t>
            </a:r>
            <a:endParaRPr lang="en-US" sz="1800" b="1" dirty="0" smtClean="0"/>
          </a:p>
          <a:p>
            <a:r>
              <a:rPr lang="en-US" sz="1800" b="1" dirty="0" smtClean="0"/>
              <a:t>Personal </a:t>
            </a:r>
            <a:r>
              <a:rPr lang="en-US" sz="1800" b="1" dirty="0" smtClean="0"/>
              <a:t>Data Security/WISP (Written Information Security </a:t>
            </a:r>
            <a:r>
              <a:rPr lang="en-US" sz="1800" b="1" dirty="0" smtClean="0"/>
              <a:t>Program)</a:t>
            </a:r>
          </a:p>
          <a:p>
            <a:r>
              <a:rPr lang="en-US" sz="1800" b="1" dirty="0" smtClean="0"/>
              <a:t>Social Networking</a:t>
            </a:r>
            <a:endParaRPr lang="en-US" sz="1800" b="1" dirty="0" smtClean="0"/>
          </a:p>
          <a:p>
            <a:endParaRPr lang="en-US" sz="1800" dirty="0" smtClean="0"/>
          </a:p>
        </p:txBody>
      </p:sp>
      <p:pic>
        <p:nvPicPr>
          <p:cNvPr id="55300" name="Picture 4" descr="MCBD06810_0000[1]"/>
          <p:cNvPicPr>
            <a:picLocks noChangeAspect="1" noChangeArrowheads="1"/>
          </p:cNvPicPr>
          <p:nvPr/>
        </p:nvPicPr>
        <p:blipFill>
          <a:blip r:embed="rId3"/>
          <a:srcRect/>
          <a:stretch>
            <a:fillRect/>
          </a:stretch>
        </p:blipFill>
        <p:spPr bwMode="auto">
          <a:xfrm>
            <a:off x="304800" y="228600"/>
            <a:ext cx="1501775"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57346" name="Rectangle 2"/>
          <p:cNvSpPr>
            <a:spLocks noGrp="1"/>
          </p:cNvSpPr>
          <p:nvPr>
            <p:ph type="title" idx="4294967295"/>
          </p:nvPr>
        </p:nvSpPr>
        <p:spPr bwMode="auto">
          <a:noFill/>
        </p:spPr>
        <p:txBody>
          <a:bodyPr/>
          <a:lstStyle/>
          <a:p>
            <a:pPr algn="ctr"/>
            <a:r>
              <a:rPr lang="en-US" smtClean="0">
                <a:effectLst/>
              </a:rPr>
              <a:t>PERSONAL CONDUCT POLICY</a:t>
            </a:r>
          </a:p>
        </p:txBody>
      </p:sp>
      <p:sp>
        <p:nvSpPr>
          <p:cNvPr id="57347" name="Rectangle 3"/>
          <p:cNvSpPr>
            <a:spLocks noGrp="1"/>
          </p:cNvSpPr>
          <p:nvPr>
            <p:ph type="body" idx="4294967295"/>
          </p:nvPr>
        </p:nvSpPr>
        <p:spPr/>
        <p:txBody>
          <a:bodyPr/>
          <a:lstStyle/>
          <a:p>
            <a:r>
              <a:rPr lang="en-US" smtClean="0"/>
              <a:t>Does your policy include:</a:t>
            </a:r>
          </a:p>
          <a:p>
            <a:pPr>
              <a:buFont typeface="Wingdings 3" pitchFamily="18" charset="2"/>
              <a:buNone/>
            </a:pPr>
            <a:endParaRPr lang="en-US" sz="1600" smtClean="0"/>
          </a:p>
          <a:p>
            <a:pPr lvl="1"/>
            <a:r>
              <a:rPr lang="en-US" sz="2400" smtClean="0"/>
              <a:t>Sleeping on the job</a:t>
            </a:r>
          </a:p>
          <a:p>
            <a:pPr lvl="1"/>
            <a:r>
              <a:rPr lang="en-US" sz="2400" smtClean="0"/>
              <a:t>Theft and unauthorized removal of company or employee items</a:t>
            </a:r>
          </a:p>
          <a:p>
            <a:pPr lvl="1"/>
            <a:r>
              <a:rPr lang="en-US" sz="2400" smtClean="0"/>
              <a:t>Fraud</a:t>
            </a:r>
          </a:p>
          <a:p>
            <a:pPr lvl="1"/>
            <a:r>
              <a:rPr lang="en-US" sz="2400" smtClean="0"/>
              <a:t>Misappropriation of funds</a:t>
            </a:r>
          </a:p>
          <a:p>
            <a:pPr lvl="1">
              <a:buFont typeface="Verdana" pitchFamily="34" charset="0"/>
              <a:buNone/>
            </a:pPr>
            <a:endParaRPr lang="en-US" sz="2400" smtClean="0"/>
          </a:p>
          <a:p>
            <a:pPr lvl="1">
              <a:buFont typeface="Verdana" pitchFamily="34" charset="0"/>
              <a:buNone/>
            </a:pPr>
            <a:r>
              <a:rPr lang="en-US" sz="2400" b="1" smtClean="0">
                <a:solidFill>
                  <a:srgbClr val="178CBB"/>
                </a:solidFill>
              </a:rPr>
              <a:t>NOTE: Only have policies that will be adhered 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ctrTitle" idx="4294967295"/>
          </p:nvPr>
        </p:nvSpPr>
        <p:spPr bwMode="auto">
          <a:xfrm>
            <a:off x="914400" y="0"/>
            <a:ext cx="7772400" cy="1066800"/>
          </a:xfrm>
          <a:noFill/>
        </p:spPr>
        <p:txBody>
          <a:bodyPr/>
          <a:lstStyle/>
          <a:p>
            <a:pPr algn="ctr"/>
            <a:r>
              <a:rPr lang="en-US" sz="3700" dirty="0" smtClean="0">
                <a:effectLst/>
              </a:rPr>
              <a:t>DATA </a:t>
            </a:r>
            <a:r>
              <a:rPr lang="en-US" sz="3700" dirty="0" smtClean="0">
                <a:effectLst/>
              </a:rPr>
              <a:t>SECURITY BREACH LAW</a:t>
            </a:r>
          </a:p>
        </p:txBody>
      </p:sp>
      <p:sp>
        <p:nvSpPr>
          <p:cNvPr id="48130" name="Rectangle 3"/>
          <p:cNvSpPr>
            <a:spLocks noGrp="1"/>
          </p:cNvSpPr>
          <p:nvPr>
            <p:ph type="subTitle" idx="4294967295"/>
          </p:nvPr>
        </p:nvSpPr>
        <p:spPr>
          <a:xfrm>
            <a:off x="609600" y="1066800"/>
            <a:ext cx="8153400" cy="4114800"/>
          </a:xfrm>
        </p:spPr>
        <p:txBody>
          <a:bodyPr/>
          <a:lstStyle/>
          <a:p>
            <a:pPr marL="396875" indent="-396875">
              <a:lnSpc>
                <a:spcPct val="90000"/>
              </a:lnSpc>
              <a:buFont typeface="Lucida Sans Unicode" pitchFamily="34" charset="0"/>
              <a:buNone/>
            </a:pPr>
            <a:r>
              <a:rPr lang="en-US" smtClean="0"/>
              <a:t>Steps To Take:</a:t>
            </a:r>
          </a:p>
          <a:p>
            <a:pPr marL="396875" indent="-396875">
              <a:lnSpc>
                <a:spcPct val="90000"/>
              </a:lnSpc>
              <a:buFont typeface="Lucida Sans Unicode" pitchFamily="34" charset="0"/>
              <a:buChar char="√"/>
            </a:pPr>
            <a:r>
              <a:rPr lang="en-US" smtClean="0"/>
              <a:t>Review Your Paper/Electronic Flow Process</a:t>
            </a:r>
          </a:p>
          <a:p>
            <a:pPr marL="396875" indent="-396875">
              <a:lnSpc>
                <a:spcPct val="90000"/>
              </a:lnSpc>
              <a:buFont typeface="Lucida Sans Unicode" pitchFamily="34" charset="0"/>
              <a:buNone/>
            </a:pPr>
            <a:endParaRPr lang="en-US" smtClean="0"/>
          </a:p>
          <a:p>
            <a:pPr marL="396875" indent="-396875">
              <a:lnSpc>
                <a:spcPct val="90000"/>
              </a:lnSpc>
              <a:buFont typeface="Lucida Sans Unicode" pitchFamily="34" charset="0"/>
              <a:buChar char="√"/>
            </a:pPr>
            <a:r>
              <a:rPr lang="en-US" smtClean="0"/>
              <a:t>Develop Company’s Data Security Policy (Use WISP Guideline) include HIPAA info.</a:t>
            </a:r>
          </a:p>
          <a:p>
            <a:pPr marL="396875" indent="-396875">
              <a:lnSpc>
                <a:spcPct val="90000"/>
              </a:lnSpc>
              <a:buFont typeface="Lucida Sans Unicode" pitchFamily="34" charset="0"/>
              <a:buNone/>
            </a:pPr>
            <a:endParaRPr lang="en-US" smtClean="0"/>
          </a:p>
          <a:p>
            <a:pPr marL="396875" indent="-396875">
              <a:lnSpc>
                <a:spcPct val="90000"/>
              </a:lnSpc>
              <a:buFont typeface="Lucida Sans Unicode" pitchFamily="34" charset="0"/>
              <a:buChar char="√"/>
            </a:pPr>
            <a:r>
              <a:rPr lang="en-US" smtClean="0"/>
              <a:t>Provide Training to Employees &amp; Managers</a:t>
            </a:r>
          </a:p>
          <a:p>
            <a:pPr marL="396875" indent="-396875">
              <a:lnSpc>
                <a:spcPct val="90000"/>
              </a:lnSpc>
              <a:buFont typeface="Lucida Sans Unicode" pitchFamily="34" charset="0"/>
              <a:buNone/>
            </a:pPr>
            <a:endParaRPr lang="en-US" smtClean="0"/>
          </a:p>
          <a:p>
            <a:pPr marL="396875" indent="-396875">
              <a:lnSpc>
                <a:spcPct val="90000"/>
              </a:lnSpc>
              <a:buFont typeface="Lucida Sans Unicode" pitchFamily="34" charset="0"/>
              <a:buChar char="√"/>
            </a:pPr>
            <a:r>
              <a:rPr lang="en-US" smtClean="0"/>
              <a:t>What To Do If There Is A Breach</a:t>
            </a:r>
            <a:endParaRPr lang="en-US" b="1" smtClean="0"/>
          </a:p>
          <a:p>
            <a:pPr marL="396875" indent="-396875">
              <a:lnSpc>
                <a:spcPct val="90000"/>
              </a:lnSpc>
              <a:buFont typeface="Lucida Sans Unicode" pitchFamily="34" charset="0"/>
              <a:buChar char="√"/>
            </a:pPr>
            <a:endParaRPr lang="en-US" smtClean="0"/>
          </a:p>
        </p:txBody>
      </p:sp>
      <p:sp>
        <p:nvSpPr>
          <p:cNvPr id="4" name="Footer Placeholder 18"/>
          <p:cNvSpPr txBox="1">
            <a:spLocks noGrp="1"/>
          </p:cNvSpPr>
          <p:nvPr/>
        </p:nvSpPr>
        <p:spPr bwMode="auto">
          <a:xfrm>
            <a:off x="169682" y="6583217"/>
            <a:ext cx="8610600" cy="296862"/>
          </a:xfrm>
          <a:prstGeom prst="rect">
            <a:avLst/>
          </a:prstGeom>
          <a:noFill/>
          <a:ln w="9525">
            <a:noFill/>
            <a:miter lim="800000"/>
            <a:headEnd/>
            <a:tailEnd/>
          </a:ln>
        </p:spPr>
        <p:txBody>
          <a:bodyPr anchor="b"/>
          <a:lstStyle/>
          <a:p>
            <a:r>
              <a:rPr lang="en-US" sz="1000" dirty="0">
                <a:solidFill>
                  <a:srgbClr val="E8F0F4"/>
                </a:solidFill>
                <a:cs typeface="Calibri" pitchFamily="34" charset="0"/>
              </a:rPr>
              <a:t>(c) </a:t>
            </a:r>
            <a:r>
              <a:rPr lang="en-US" sz="1000" dirty="0" smtClean="0">
                <a:solidFill>
                  <a:srgbClr val="E8F0F4"/>
                </a:solidFill>
                <a:cs typeface="Calibri" pitchFamily="34" charset="0"/>
              </a:rPr>
              <a:t>2013 </a:t>
            </a:r>
            <a:r>
              <a:rPr lang="en-US" sz="1000" dirty="0">
                <a:solidFill>
                  <a:srgbClr val="E8F0F4"/>
                </a:solidFill>
                <a:cs typeface="Calibri" pitchFamily="34" charset="0"/>
              </a:rPr>
              <a:t>All Rights Reserved by Lauren Brenner, HCR Group.  The information contained herein is general and is not offered, and should not be construed, as legal advice with respect to any specific matter.</a:t>
            </a:r>
            <a:r>
              <a:rPr lang="en-US" sz="1000" dirty="0">
                <a:cs typeface="Calibri" pitchFamily="34" charset="0"/>
              </a:rPr>
              <a:t> </a:t>
            </a:r>
          </a:p>
        </p:txBody>
      </p:sp>
    </p:spTree>
    <p:extLst>
      <p:ext uri="{BB962C8B-B14F-4D97-AF65-F5344CB8AC3E}">
        <p14:creationId xmlns:p14="http://schemas.microsoft.com/office/powerpoint/2010/main" val="1526638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18"/>
          <p:cNvSpPr>
            <a:spLocks noGrp="1"/>
          </p:cNvSpPr>
          <p:nvPr>
            <p:ph type="ftr" sz="quarter" idx="11"/>
          </p:nvPr>
        </p:nvSpPr>
        <p:spPr bwMode="auto">
          <a:noFill/>
          <a:ln>
            <a:miter lim="800000"/>
            <a:headEnd/>
            <a:tailEnd/>
          </a:ln>
        </p:spPr>
        <p:txBody>
          <a:bodyPr/>
          <a:lstStyle/>
          <a:p>
            <a:r>
              <a:rPr lang="en-US" dirty="0" smtClean="0"/>
              <a:t>(c) 2014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7106" name="Rectangle 2"/>
          <p:cNvSpPr>
            <a:spLocks noGrp="1"/>
          </p:cNvSpPr>
          <p:nvPr>
            <p:ph type="title" idx="4294967295"/>
          </p:nvPr>
        </p:nvSpPr>
        <p:spPr bwMode="auto">
          <a:xfrm>
            <a:off x="342900" y="-232229"/>
            <a:ext cx="8229600" cy="1143000"/>
          </a:xfrm>
          <a:noFill/>
        </p:spPr>
        <p:txBody>
          <a:bodyPr>
            <a:normAutofit/>
          </a:bodyPr>
          <a:lstStyle/>
          <a:p>
            <a:pPr algn="ctr"/>
            <a:r>
              <a:rPr lang="en-US" sz="3200" dirty="0" smtClean="0">
                <a:effectLst/>
              </a:rPr>
              <a:t>BYOD (Bring Your Own Device) POLICY</a:t>
            </a:r>
          </a:p>
        </p:txBody>
      </p:sp>
      <p:sp>
        <p:nvSpPr>
          <p:cNvPr id="47107" name="Rectangle 3"/>
          <p:cNvSpPr>
            <a:spLocks noGrp="1"/>
          </p:cNvSpPr>
          <p:nvPr>
            <p:ph type="body" idx="4294967295"/>
          </p:nvPr>
        </p:nvSpPr>
        <p:spPr>
          <a:xfrm>
            <a:off x="3886200" y="710292"/>
            <a:ext cx="4800600" cy="1765300"/>
          </a:xfrm>
        </p:spPr>
        <p:txBody>
          <a:bodyPr/>
          <a:lstStyle/>
          <a:p>
            <a:pPr>
              <a:buNone/>
            </a:pPr>
            <a:r>
              <a:rPr lang="en-US" sz="1400" dirty="0" smtClean="0"/>
              <a:t>1</a:t>
            </a:r>
            <a:r>
              <a:rPr lang="en-US" sz="1400" dirty="0"/>
              <a:t>. Workforce is more mobile;</a:t>
            </a:r>
          </a:p>
          <a:p>
            <a:pPr>
              <a:buNone/>
            </a:pPr>
            <a:r>
              <a:rPr lang="en-US" sz="1400" dirty="0"/>
              <a:t>2. Employers do not have to purchase the devices = cost savings for companies;</a:t>
            </a:r>
          </a:p>
          <a:p>
            <a:pPr marL="58738" lvl="1" indent="0">
              <a:buNone/>
            </a:pPr>
            <a:r>
              <a:rPr lang="en-US" sz="1800" dirty="0" smtClean="0">
                <a:solidFill>
                  <a:schemeClr val="accent5">
                    <a:lumMod val="10000"/>
                  </a:schemeClr>
                </a:solidFill>
              </a:rPr>
              <a:t>Security </a:t>
            </a:r>
            <a:r>
              <a:rPr lang="en-US" sz="1800" dirty="0">
                <a:solidFill>
                  <a:schemeClr val="accent5">
                    <a:lumMod val="10000"/>
                  </a:schemeClr>
                </a:solidFill>
              </a:rPr>
              <a:t>Challenge: BYOD security is an issue because the device is used to access both sensitive and risky networks/services.   </a:t>
            </a:r>
          </a:p>
          <a:p>
            <a:pPr lvl="1"/>
            <a:endParaRPr lang="en-US" sz="2400" b="1" dirty="0" smtClean="0">
              <a:solidFill>
                <a:srgbClr val="178CBB"/>
              </a:solidFill>
            </a:endParaRPr>
          </a:p>
        </p:txBody>
      </p:sp>
      <p:pic>
        <p:nvPicPr>
          <p:cNvPr id="5" name="Picture 4" descr="http://smarterware.org/wp-content/uploads/2010/01/smartphonecomparison-thumb.png"/>
          <p:cNvPicPr>
            <a:picLocks noChangeAspect="1" noChangeArrowheads="1"/>
          </p:cNvPicPr>
          <p:nvPr/>
        </p:nvPicPr>
        <p:blipFill>
          <a:blip r:embed="rId2" cstate="print"/>
          <a:srcRect/>
          <a:stretch>
            <a:fillRect/>
          </a:stretch>
        </p:blipFill>
        <p:spPr bwMode="auto">
          <a:xfrm>
            <a:off x="235857" y="838200"/>
            <a:ext cx="3333750" cy="1562100"/>
          </a:xfrm>
          <a:prstGeom prst="rect">
            <a:avLst/>
          </a:prstGeom>
          <a:noFill/>
        </p:spPr>
      </p:pic>
      <p:sp>
        <p:nvSpPr>
          <p:cNvPr id="2" name="TextBox 1"/>
          <p:cNvSpPr txBox="1"/>
          <p:nvPr/>
        </p:nvSpPr>
        <p:spPr>
          <a:xfrm>
            <a:off x="235857" y="2532633"/>
            <a:ext cx="8153400" cy="2585323"/>
          </a:xfrm>
          <a:prstGeom prst="rect">
            <a:avLst/>
          </a:prstGeom>
          <a:noFill/>
        </p:spPr>
        <p:txBody>
          <a:bodyPr wrap="square" rtlCol="0">
            <a:spAutoFit/>
          </a:bodyPr>
          <a:lstStyle/>
          <a:p>
            <a:r>
              <a:rPr lang="en-US" sz="1800" dirty="0"/>
              <a:t>BYOD can lead to data breaches.</a:t>
            </a:r>
          </a:p>
          <a:p>
            <a:pPr indent="4763">
              <a:buFont typeface="Wingdings" panose="05000000000000000000" pitchFamily="2" charset="2"/>
              <a:buChar char="§"/>
            </a:pPr>
            <a:r>
              <a:rPr lang="en-US" sz="1600" dirty="0"/>
              <a:t> </a:t>
            </a:r>
            <a:r>
              <a:rPr lang="en-US" sz="1800" dirty="0"/>
              <a:t>Examples:</a:t>
            </a:r>
          </a:p>
          <a:p>
            <a:pPr marL="347663" lvl="1" indent="-231775">
              <a:buFont typeface="Arial" panose="020B0604020202020204" pitchFamily="34" charset="0"/>
              <a:buChar char="•"/>
            </a:pPr>
            <a:r>
              <a:rPr lang="en-US" sz="1800" dirty="0"/>
              <a:t>Employee uses a Smartphone to access the company network and then loses that phone, unauthorized parties could retrieve any unsecured data on the phone.</a:t>
            </a:r>
          </a:p>
          <a:p>
            <a:pPr marL="347663" lvl="1" indent="-231775">
              <a:buFont typeface="Arial" panose="020B0604020202020204" pitchFamily="34" charset="0"/>
              <a:buChar char="•"/>
            </a:pPr>
            <a:r>
              <a:rPr lang="en-US" sz="1800" dirty="0"/>
              <a:t>Employee leaves the company, and does not have to give back the device, so company applications and other data may still be present on their device</a:t>
            </a:r>
            <a:r>
              <a:rPr lang="en-US" sz="1800" dirty="0" smtClean="0"/>
              <a:t>.</a:t>
            </a:r>
            <a:endParaRPr lang="en-US" sz="800" dirty="0"/>
          </a:p>
          <a:p>
            <a:pPr marL="347663" lvl="1" indent="-231775">
              <a:buFont typeface="Arial" panose="020B0604020202020204" pitchFamily="34" charset="0"/>
              <a:buChar char="•"/>
            </a:pPr>
            <a:r>
              <a:rPr lang="en-US" sz="1800" dirty="0"/>
              <a:t>Ownership of the phone number. </a:t>
            </a:r>
            <a:r>
              <a:rPr lang="en-US" sz="1800" dirty="0" smtClean="0"/>
              <a:t>In </a:t>
            </a:r>
            <a:r>
              <a:rPr lang="en-US" sz="1800" dirty="0"/>
              <a:t>sales or other customer-facing positions when employees leave the company and take their phone number with them. </a:t>
            </a:r>
            <a:endParaRPr lang="en-US" dirty="0"/>
          </a:p>
        </p:txBody>
      </p:sp>
    </p:spTree>
    <p:extLst>
      <p:ext uri="{BB962C8B-B14F-4D97-AF65-F5344CB8AC3E}">
        <p14:creationId xmlns:p14="http://schemas.microsoft.com/office/powerpoint/2010/main" val="3638540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18"/>
          <p:cNvSpPr>
            <a:spLocks noGrp="1"/>
          </p:cNvSpPr>
          <p:nvPr>
            <p:ph type="ftr" sz="quarter" idx="11"/>
          </p:nvPr>
        </p:nvSpPr>
        <p:spPr bwMode="auto">
          <a:noFill/>
          <a:ln>
            <a:miter lim="800000"/>
            <a:headEnd/>
            <a:tailEnd/>
          </a:ln>
        </p:spPr>
        <p:txBody>
          <a:bodyPr/>
          <a:lstStyle/>
          <a:p>
            <a:r>
              <a:rPr lang="en-US" dirty="0" smtClean="0"/>
              <a:t>(c) 2014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48130" name="Rectangle 2"/>
          <p:cNvSpPr>
            <a:spLocks noGrp="1"/>
          </p:cNvSpPr>
          <p:nvPr>
            <p:ph type="title" idx="4294967295"/>
          </p:nvPr>
        </p:nvSpPr>
        <p:spPr bwMode="auto"/>
        <p:txBody>
          <a:bodyPr>
            <a:normAutofit fontScale="90000"/>
          </a:bodyPr>
          <a:lstStyle/>
          <a:p>
            <a:pPr>
              <a:defRPr/>
            </a:pPr>
            <a:r>
              <a:rPr lang="en-US" sz="4000" dirty="0" smtClean="0"/>
              <a:t>WHY IMPLEMENT A BYOD POLICY?</a:t>
            </a:r>
            <a:r>
              <a:rPr lang="en-US" sz="3700" dirty="0" smtClean="0">
                <a:effectLst/>
              </a:rPr>
              <a:t/>
            </a:r>
            <a:br>
              <a:rPr lang="en-US" sz="3700" dirty="0" smtClean="0">
                <a:effectLst/>
              </a:rPr>
            </a:br>
            <a:endParaRPr lang="en-US" sz="3700" dirty="0" smtClean="0">
              <a:effectLst/>
            </a:endParaRPr>
          </a:p>
        </p:txBody>
      </p:sp>
      <p:sp>
        <p:nvSpPr>
          <p:cNvPr id="40963" name="Rectangle 3"/>
          <p:cNvSpPr>
            <a:spLocks noGrp="1"/>
          </p:cNvSpPr>
          <p:nvPr>
            <p:ph type="body" idx="4294967295"/>
          </p:nvPr>
        </p:nvSpPr>
        <p:spPr>
          <a:xfrm>
            <a:off x="304800" y="1371600"/>
            <a:ext cx="8229600" cy="4525963"/>
          </a:xfrm>
        </p:spPr>
        <p:txBody>
          <a:bodyPr/>
          <a:lstStyle/>
          <a:p>
            <a:r>
              <a:rPr lang="en-US" sz="2800" dirty="0" smtClean="0"/>
              <a:t>Establishes Acceptable Use Guidelines &amp; Protocol</a:t>
            </a:r>
            <a:endParaRPr lang="en-US" sz="2800" dirty="0"/>
          </a:p>
          <a:p>
            <a:r>
              <a:rPr lang="en-US" sz="2800" dirty="0" smtClean="0"/>
              <a:t>States the Integrity </a:t>
            </a:r>
            <a:r>
              <a:rPr lang="en-US" sz="2800" dirty="0"/>
              <a:t>of Company Network</a:t>
            </a:r>
          </a:p>
          <a:p>
            <a:r>
              <a:rPr lang="en-US" sz="2800" dirty="0" smtClean="0"/>
              <a:t>Provides Reimbursement Information if Device is Lost</a:t>
            </a:r>
            <a:endParaRPr lang="en-US" sz="2800" dirty="0"/>
          </a:p>
          <a:p>
            <a:r>
              <a:rPr lang="en-US" sz="2800" dirty="0"/>
              <a:t>Release of Liability and Disclaimers to Users of Personal Devices</a:t>
            </a:r>
          </a:p>
          <a:p>
            <a:pPr marL="109537" indent="0">
              <a:buNone/>
            </a:pPr>
            <a:endParaRPr lang="en-US" dirty="0" smtClean="0"/>
          </a:p>
        </p:txBody>
      </p:sp>
    </p:spTree>
    <p:extLst>
      <p:ext uri="{BB962C8B-B14F-4D97-AF65-F5344CB8AC3E}">
        <p14:creationId xmlns:p14="http://schemas.microsoft.com/office/powerpoint/2010/main" val="2242066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ctrTitle" idx="4294967295"/>
          </p:nvPr>
        </p:nvSpPr>
        <p:spPr bwMode="auto">
          <a:xfrm>
            <a:off x="1295400" y="1676400"/>
            <a:ext cx="6858000" cy="2209800"/>
          </a:xfrm>
          <a:noFill/>
        </p:spPr>
        <p:txBody>
          <a:bodyPr lIns="92075" tIns="46038" rIns="92075" bIns="46038" anchor="b">
            <a:normAutofit fontScale="90000"/>
          </a:bodyPr>
          <a:lstStyle/>
          <a:p>
            <a:pPr algn="ctr"/>
            <a:r>
              <a:rPr lang="en-US" sz="4500" smtClean="0">
                <a:effectLst/>
              </a:rPr>
              <a:t>NLRB</a:t>
            </a:r>
            <a:br>
              <a:rPr lang="en-US" sz="4500" smtClean="0">
                <a:effectLst/>
              </a:rPr>
            </a:br>
            <a:r>
              <a:rPr lang="en-US" sz="4500" smtClean="0">
                <a:effectLst/>
              </a:rPr>
              <a:t>(National Labor Relations Board)</a:t>
            </a:r>
            <a:br>
              <a:rPr lang="en-US" sz="4500" smtClean="0">
                <a:effectLst/>
              </a:rPr>
            </a:br>
            <a:r>
              <a:rPr lang="en-US" sz="4500" smtClean="0">
                <a:effectLst/>
              </a:rPr>
              <a:t>&amp;</a:t>
            </a:r>
            <a:br>
              <a:rPr lang="en-US" sz="4500" smtClean="0">
                <a:effectLst/>
              </a:rPr>
            </a:br>
            <a:r>
              <a:rPr lang="en-US" sz="4500" smtClean="0">
                <a:effectLst/>
              </a:rPr>
              <a:t>Social Media</a:t>
            </a:r>
          </a:p>
        </p:txBody>
      </p:sp>
      <p:sp>
        <p:nvSpPr>
          <p:cNvPr id="68611" name="Rectangle 3"/>
          <p:cNvSpPr>
            <a:spLocks noGrp="1" noChangeArrowheads="1"/>
          </p:cNvSpPr>
          <p:nvPr>
            <p:ph type="subTitle" idx="4294967295"/>
          </p:nvPr>
        </p:nvSpPr>
        <p:spPr>
          <a:xfrm>
            <a:off x="457200" y="3824288"/>
            <a:ext cx="7680325" cy="1858962"/>
          </a:xfrm>
        </p:spPr>
        <p:txBody>
          <a:bodyPr lIns="92075" tIns="46038" rIns="92075" bIns="46038"/>
          <a:lstStyle/>
          <a:p>
            <a:pPr marL="0" indent="0" algn="ctr">
              <a:buFont typeface="Wingdings 3" pitchFamily="18" charset="2"/>
              <a:buNone/>
            </a:pPr>
            <a:endParaRPr lang="en-US" smtClean="0"/>
          </a:p>
        </p:txBody>
      </p:sp>
    </p:spTree>
    <p:extLst>
      <p:ext uri="{BB962C8B-B14F-4D97-AF65-F5344CB8AC3E}">
        <p14:creationId xmlns:p14="http://schemas.microsoft.com/office/powerpoint/2010/main" val="30740691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95266"/>
                                        </p:tgtEl>
                                        <p:attrNameLst>
                                          <p:attrName>style.visibility</p:attrName>
                                        </p:attrNameLst>
                                      </p:cBhvr>
                                      <p:to>
                                        <p:strVal val="visible"/>
                                      </p:to>
                                    </p:set>
                                    <p:anim to="" calcmode="lin" valueType="num">
                                      <p:cBhvr>
                                        <p:cTn id="7" dur="1" fill="hold"/>
                                        <p:tgtEl>
                                          <p:spTgt spid="395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3"/>
          <p:cNvSpPr txBox="1">
            <a:spLocks noGrp="1" noChangeArrowheads="1"/>
          </p:cNvSpPr>
          <p:nvPr/>
        </p:nvSpPr>
        <p:spPr bwMode="auto">
          <a:xfrm>
            <a:off x="152400" y="6324600"/>
            <a:ext cx="7772400" cy="379413"/>
          </a:xfrm>
          <a:prstGeom prst="rect">
            <a:avLst/>
          </a:prstGeom>
          <a:noFill/>
          <a:ln w="9525">
            <a:noFill/>
            <a:miter lim="800000"/>
            <a:headEnd/>
            <a:tailEnd/>
          </a:ln>
        </p:spPr>
        <p:txBody>
          <a:bodyPr lIns="92075" tIns="46038" rIns="92075" bIns="46038" anchor="ctr"/>
          <a:lstStyle/>
          <a:p>
            <a:r>
              <a:rPr lang="en-US" sz="1200" dirty="0">
                <a:latin typeface="Calibri" pitchFamily="34" charset="0"/>
              </a:rPr>
              <a:t>(c) </a:t>
            </a:r>
            <a:r>
              <a:rPr lang="en-US" sz="1200" dirty="0" smtClean="0">
                <a:latin typeface="Calibri" pitchFamily="34" charset="0"/>
              </a:rPr>
              <a:t>2014 </a:t>
            </a:r>
            <a:r>
              <a:rPr lang="en-US" sz="1200" dirty="0">
                <a:latin typeface="Calibri" pitchFamily="34" charset="0"/>
              </a:rPr>
              <a:t>All Rights Reserved by Lauren Brenner, SPHR.  The information contained herein is general and is not offered, and should not be construed, as legal advice with respect to any specific matter. </a:t>
            </a:r>
          </a:p>
          <a:p>
            <a:endParaRPr lang="en-US" sz="1200" dirty="0">
              <a:latin typeface="Calibri" pitchFamily="34" charset="0"/>
            </a:endParaRPr>
          </a:p>
        </p:txBody>
      </p:sp>
      <p:sp>
        <p:nvSpPr>
          <p:cNvPr id="70659" name="Rectangle 2"/>
          <p:cNvSpPr>
            <a:spLocks noGrp="1" noChangeArrowheads="1"/>
          </p:cNvSpPr>
          <p:nvPr>
            <p:ph type="title" idx="4294967295"/>
          </p:nvPr>
        </p:nvSpPr>
        <p:spPr bwMode="auto">
          <a:xfrm>
            <a:off x="1371600" y="152400"/>
            <a:ext cx="6934200" cy="838200"/>
          </a:xfrm>
          <a:noFill/>
        </p:spPr>
        <p:txBody>
          <a:bodyPr lIns="92075" tIns="46038" rIns="92075" bIns="46038" anchor="b"/>
          <a:lstStyle/>
          <a:p>
            <a:r>
              <a:rPr lang="en-US" sz="3700" smtClean="0">
                <a:effectLst/>
              </a:rPr>
              <a:t>NLRB &amp; SOCIAL MEDIA (cont’d)</a:t>
            </a:r>
          </a:p>
        </p:txBody>
      </p:sp>
      <p:sp>
        <p:nvSpPr>
          <p:cNvPr id="70660" name="Rectangle 3"/>
          <p:cNvSpPr>
            <a:spLocks noGrp="1" noChangeArrowheads="1"/>
          </p:cNvSpPr>
          <p:nvPr>
            <p:ph type="body" idx="4294967295"/>
          </p:nvPr>
        </p:nvSpPr>
        <p:spPr>
          <a:xfrm>
            <a:off x="838200" y="1371600"/>
            <a:ext cx="8001000" cy="5257800"/>
          </a:xfrm>
        </p:spPr>
        <p:txBody>
          <a:bodyPr lIns="92075" tIns="46038" rIns="92075" bIns="46038"/>
          <a:lstStyle/>
          <a:p>
            <a:pPr marL="533400" indent="-533400">
              <a:lnSpc>
                <a:spcPct val="80000"/>
              </a:lnSpc>
              <a:buClr>
                <a:schemeClr val="tx1"/>
              </a:buClr>
            </a:pPr>
            <a:r>
              <a:rPr lang="en-US" sz="2000" smtClean="0"/>
              <a:t>NLRA is governed by the NLRB (National Labor Relations Board).</a:t>
            </a:r>
          </a:p>
          <a:p>
            <a:pPr marL="533400" indent="-533400">
              <a:lnSpc>
                <a:spcPct val="80000"/>
              </a:lnSpc>
              <a:buClr>
                <a:schemeClr val="tx1"/>
              </a:buClr>
            </a:pPr>
            <a:r>
              <a:rPr lang="en-US" sz="2000" smtClean="0"/>
              <a:t>NLRA states that employees have the right to engage in “concerted activity”.</a:t>
            </a:r>
          </a:p>
          <a:p>
            <a:pPr marL="533400" indent="-533400">
              <a:lnSpc>
                <a:spcPct val="80000"/>
              </a:lnSpc>
              <a:buClr>
                <a:schemeClr val="tx1"/>
              </a:buClr>
            </a:pPr>
            <a:r>
              <a:rPr lang="en-US" sz="2000" smtClean="0"/>
              <a:t>Concerted activities are those “engaged in with or without authority of other employees and not solely by and on behalf of the employee himself”.</a:t>
            </a:r>
          </a:p>
          <a:p>
            <a:pPr marL="533400" indent="-533400">
              <a:lnSpc>
                <a:spcPct val="80000"/>
              </a:lnSpc>
              <a:buClr>
                <a:schemeClr val="tx1"/>
              </a:buClr>
            </a:pPr>
            <a:r>
              <a:rPr lang="en-US" sz="2000" smtClean="0"/>
              <a:t>Individual action is concerted if it is engaged in initiating or inducing group action.</a:t>
            </a:r>
          </a:p>
          <a:p>
            <a:pPr marL="533400" indent="-533400">
              <a:lnSpc>
                <a:spcPct val="80000"/>
              </a:lnSpc>
              <a:buClr>
                <a:schemeClr val="tx1"/>
              </a:buClr>
            </a:pPr>
            <a:r>
              <a:rPr lang="en-US" sz="2000" smtClean="0"/>
              <a:t>“An employer is not to interfere with, restrain or coerce employees in the exercise of the rights guaranteed” regarding concerted activity.</a:t>
            </a:r>
          </a:p>
          <a:p>
            <a:pPr marL="533400" indent="-533400">
              <a:lnSpc>
                <a:spcPct val="80000"/>
              </a:lnSpc>
              <a:buClr>
                <a:schemeClr val="tx1"/>
              </a:buClr>
            </a:pPr>
            <a:endParaRPr lang="en-US" sz="2000" smtClean="0"/>
          </a:p>
          <a:p>
            <a:pPr marL="533400" indent="-533400">
              <a:lnSpc>
                <a:spcPct val="80000"/>
              </a:lnSpc>
              <a:buFont typeface="Wingdings 3" pitchFamily="18" charset="2"/>
              <a:buNone/>
            </a:pPr>
            <a:endParaRPr lang="en-US" smtClean="0"/>
          </a:p>
          <a:p>
            <a:pPr marL="533400" indent="-533400">
              <a:lnSpc>
                <a:spcPct val="80000"/>
              </a:lnSpc>
              <a:buClr>
                <a:schemeClr val="tx1"/>
              </a:buClr>
              <a:buFont typeface="Wingdings 3" pitchFamily="18" charset="2"/>
              <a:buNone/>
            </a:pPr>
            <a:r>
              <a:rPr lang="en-US" sz="1600" b="1" smtClean="0"/>
              <a:t> </a:t>
            </a:r>
            <a:endParaRPr lang="en-US" sz="1600" smtClean="0"/>
          </a:p>
          <a:p>
            <a:pPr marL="533400" indent="-533400">
              <a:lnSpc>
                <a:spcPct val="80000"/>
              </a:lnSpc>
              <a:buFont typeface="Wingdings 3" pitchFamily="18" charset="2"/>
              <a:buNone/>
            </a:pPr>
            <a:endParaRPr lang="en-US" sz="1600" smtClean="0"/>
          </a:p>
        </p:txBody>
      </p:sp>
    </p:spTree>
    <p:extLst>
      <p:ext uri="{BB962C8B-B14F-4D97-AF65-F5344CB8AC3E}">
        <p14:creationId xmlns:p14="http://schemas.microsoft.com/office/powerpoint/2010/main" val="922604405"/>
      </p:ext>
    </p:extLst>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p:cNvSpPr>
          <p:nvPr>
            <p:ph type="title" idx="4294967295"/>
          </p:nvPr>
        </p:nvSpPr>
        <p:spPr bwMode="auto">
          <a:noFill/>
        </p:spPr>
        <p:txBody>
          <a:bodyPr/>
          <a:lstStyle/>
          <a:p>
            <a:pPr algn="ctr"/>
            <a:r>
              <a:rPr lang="en-US" smtClean="0">
                <a:effectLst/>
              </a:rPr>
              <a:t>Test Your Knowledge</a:t>
            </a:r>
          </a:p>
        </p:txBody>
      </p:sp>
      <p:sp>
        <p:nvSpPr>
          <p:cNvPr id="113667" name="Rectangle 3"/>
          <p:cNvSpPr>
            <a:spLocks noGrp="1"/>
          </p:cNvSpPr>
          <p:nvPr>
            <p:ph type="body" idx="4294967295"/>
          </p:nvPr>
        </p:nvSpPr>
        <p:spPr>
          <a:xfrm>
            <a:off x="381000" y="1481138"/>
            <a:ext cx="8305800" cy="3319462"/>
          </a:xfrm>
        </p:spPr>
        <p:txBody>
          <a:bodyPr/>
          <a:lstStyle/>
          <a:p>
            <a:pPr marL="514350" indent="-514350">
              <a:lnSpc>
                <a:spcPct val="80000"/>
              </a:lnSpc>
              <a:buFont typeface="Wingdings 3" pitchFamily="18" charset="2"/>
              <a:buNone/>
            </a:pPr>
            <a:endParaRPr lang="en-US" sz="1800" smtClean="0"/>
          </a:p>
          <a:p>
            <a:pPr marL="514350" indent="-514350">
              <a:lnSpc>
                <a:spcPct val="80000"/>
              </a:lnSpc>
              <a:buFont typeface="Wingdings 3" pitchFamily="18" charset="2"/>
              <a:buNone/>
            </a:pPr>
            <a:endParaRPr lang="en-US" sz="1800" smtClean="0"/>
          </a:p>
          <a:p>
            <a:pPr marL="514350" indent="-514350">
              <a:lnSpc>
                <a:spcPct val="80000"/>
              </a:lnSpc>
              <a:buSzTx/>
              <a:buFont typeface="Wingdings 3" pitchFamily="18" charset="2"/>
              <a:buAutoNum type="arabicPeriod"/>
            </a:pPr>
            <a:r>
              <a:rPr lang="en-US" sz="2800" smtClean="0">
                <a:solidFill>
                  <a:schemeClr val="tx2"/>
                </a:solidFill>
              </a:rPr>
              <a:t>I-9 information legally needs to be retained</a:t>
            </a:r>
            <a:br>
              <a:rPr lang="en-US" sz="2800" smtClean="0">
                <a:solidFill>
                  <a:schemeClr val="tx2"/>
                </a:solidFill>
              </a:rPr>
            </a:br>
            <a:endParaRPr lang="en-US" sz="3200" smtClean="0"/>
          </a:p>
          <a:p>
            <a:pPr marL="849313" lvl="1" indent="-457200">
              <a:lnSpc>
                <a:spcPct val="80000"/>
              </a:lnSpc>
              <a:buFont typeface="Verdana" pitchFamily="34" charset="0"/>
              <a:buAutoNum type="alphaLcPeriod"/>
            </a:pPr>
            <a:r>
              <a:rPr lang="en-US" sz="2800" smtClean="0">
                <a:solidFill>
                  <a:schemeClr val="tx2"/>
                </a:solidFill>
              </a:rPr>
              <a:t>In a separate file</a:t>
            </a:r>
          </a:p>
          <a:p>
            <a:pPr marL="849313" lvl="1" indent="-457200">
              <a:lnSpc>
                <a:spcPct val="80000"/>
              </a:lnSpc>
              <a:buFont typeface="Verdana" pitchFamily="34" charset="0"/>
              <a:buAutoNum type="alphaLcPeriod"/>
            </a:pPr>
            <a:endParaRPr lang="en-US" sz="2800" smtClean="0"/>
          </a:p>
          <a:p>
            <a:pPr marL="849313" lvl="1" indent="-457200">
              <a:lnSpc>
                <a:spcPct val="80000"/>
              </a:lnSpc>
              <a:buFont typeface="Verdana" pitchFamily="34" charset="0"/>
              <a:buAutoNum type="alphaLcPeriod"/>
            </a:pPr>
            <a:r>
              <a:rPr lang="en-US" sz="2800" smtClean="0">
                <a:solidFill>
                  <a:schemeClr val="tx2"/>
                </a:solidFill>
              </a:rPr>
              <a:t>In the employee’s personnel files</a:t>
            </a:r>
            <a:endParaRPr lang="en-US" sz="2800" smtClean="0"/>
          </a:p>
          <a:p>
            <a:pPr marL="849313" lvl="1" indent="-457200">
              <a:lnSpc>
                <a:spcPct val="80000"/>
              </a:lnSpc>
              <a:buFont typeface="Verdana" pitchFamily="34" charset="0"/>
              <a:buAutoNum type="alphaLcPeriod"/>
            </a:pPr>
            <a:endParaRPr lang="en-US" sz="2800" smtClean="0"/>
          </a:p>
          <a:p>
            <a:pPr marL="849313" lvl="1" indent="-457200">
              <a:lnSpc>
                <a:spcPct val="80000"/>
              </a:lnSpc>
              <a:buFont typeface="Verdana" pitchFamily="34" charset="0"/>
              <a:buAutoNum type="alphaLcPeriod"/>
            </a:pPr>
            <a:r>
              <a:rPr lang="en-US" sz="2800" smtClean="0">
                <a:solidFill>
                  <a:schemeClr val="tx2"/>
                </a:solidFill>
              </a:rPr>
              <a:t>Either of the above</a:t>
            </a:r>
            <a:r>
              <a:rPr lang="en-US" sz="2400" smtClean="0">
                <a:solidFill>
                  <a:schemeClr val="tx2"/>
                </a:solidFill>
              </a:rPr>
              <a:t>.</a:t>
            </a:r>
            <a:endParaRPr lang="en-US" sz="2400" b="1" smtClean="0"/>
          </a:p>
          <a:p>
            <a:pPr marL="849313" lvl="1" indent="-457200">
              <a:lnSpc>
                <a:spcPct val="80000"/>
              </a:lnSpc>
              <a:buFont typeface="Verdana" pitchFamily="34" charset="0"/>
              <a:buAutoNum type="alphaLcPeriod"/>
            </a:pPr>
            <a:endParaRPr lang="en-US" sz="2400" smtClean="0"/>
          </a:p>
          <a:p>
            <a:pPr marL="514350" indent="-514350">
              <a:lnSpc>
                <a:spcPct val="80000"/>
              </a:lnSpc>
            </a:pPr>
            <a:endParaRPr lang="en-US" sz="1800" smtClean="0"/>
          </a:p>
          <a:p>
            <a:pPr marL="849313" lvl="1" indent="-457200">
              <a:lnSpc>
                <a:spcPct val="80000"/>
              </a:lnSpc>
            </a:pPr>
            <a:endParaRPr lang="en-US" sz="1600" smtClean="0"/>
          </a:p>
          <a:p>
            <a:pPr marL="849313" lvl="1" indent="-457200">
              <a:lnSpc>
                <a:spcPct val="80000"/>
              </a:lnSpc>
              <a:buFont typeface="Verdana" pitchFamily="34" charset="0"/>
              <a:buAutoNum type="alphaLcPeriod"/>
            </a:pPr>
            <a:endParaRPr lang="en-US" sz="2000" b="1" smtClean="0"/>
          </a:p>
        </p:txBody>
      </p:sp>
      <p:sp>
        <p:nvSpPr>
          <p:cNvPr id="113668" name="Text Box 4"/>
          <p:cNvSpPr txBox="1">
            <a:spLocks noChangeArrowheads="1"/>
          </p:cNvSpPr>
          <p:nvPr/>
        </p:nvSpPr>
        <p:spPr bwMode="auto">
          <a:xfrm>
            <a:off x="609600" y="5562600"/>
            <a:ext cx="7848600" cy="749300"/>
          </a:xfrm>
          <a:prstGeom prst="rect">
            <a:avLst/>
          </a:prstGeom>
          <a:noFill/>
          <a:ln w="9525">
            <a:noFill/>
            <a:miter lim="800000"/>
            <a:headEnd/>
            <a:tailEnd/>
          </a:ln>
        </p:spPr>
        <p:txBody>
          <a:bodyPr>
            <a:spAutoFit/>
          </a:bodyPr>
          <a:lstStyle/>
          <a:p>
            <a:pPr marL="463550" indent="-463550" eaLnBrk="0" hangingPunct="0">
              <a:lnSpc>
                <a:spcPct val="80000"/>
              </a:lnSpc>
              <a:spcBef>
                <a:spcPts val="400"/>
              </a:spcBef>
              <a:buClr>
                <a:schemeClr val="accent1"/>
              </a:buClr>
              <a:buFont typeface="Wingdings 3" pitchFamily="18" charset="2"/>
              <a:buNone/>
            </a:pPr>
            <a:r>
              <a:rPr lang="en-US" sz="1800" b="1">
                <a:solidFill>
                  <a:schemeClr val="bg1"/>
                </a:solidFill>
              </a:rPr>
              <a:t>(a)   In a separate file that is not attached to the employee’s personnel file (NOTE:  Many employers keep all I-9 Forms together, filed alphabetically, in a separate folder).</a:t>
            </a:r>
          </a:p>
        </p:txBody>
      </p:sp>
      <p:sp>
        <p:nvSpPr>
          <p:cNvPr id="9220"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animEffect transition="in" filter="box(in)">
                                      <p:cBhvr>
                                        <p:cTn id="7" dur="500"/>
                                        <p:tgtEl>
                                          <p:spTgt spid="113667">
                                            <p:txEl>
                                              <p:pRg st="2" end="2"/>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3667">
                                            <p:txEl>
                                              <p:pRg st="3" end="3"/>
                                            </p:txEl>
                                          </p:spTgt>
                                        </p:tgtEl>
                                        <p:attrNameLst>
                                          <p:attrName>style.visibility</p:attrName>
                                        </p:attrNameLst>
                                      </p:cBhvr>
                                      <p:to>
                                        <p:strVal val="visible"/>
                                      </p:to>
                                    </p:set>
                                    <p:animEffect transition="in" filter="box(in)">
                                      <p:cBhvr>
                                        <p:cTn id="11" dur="500"/>
                                        <p:tgtEl>
                                          <p:spTgt spid="113667">
                                            <p:txEl>
                                              <p:pRg st="3" end="3"/>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3667">
                                            <p:txEl>
                                              <p:pRg st="5" end="5"/>
                                            </p:txEl>
                                          </p:spTgt>
                                        </p:tgtEl>
                                        <p:attrNameLst>
                                          <p:attrName>style.visibility</p:attrName>
                                        </p:attrNameLst>
                                      </p:cBhvr>
                                      <p:to>
                                        <p:strVal val="visible"/>
                                      </p:to>
                                    </p:set>
                                    <p:animEffect transition="in" filter="box(in)">
                                      <p:cBhvr>
                                        <p:cTn id="15" dur="500"/>
                                        <p:tgtEl>
                                          <p:spTgt spid="113667">
                                            <p:txEl>
                                              <p:pRg st="5" end="5"/>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3667">
                                            <p:txEl>
                                              <p:pRg st="7" end="7"/>
                                            </p:txEl>
                                          </p:spTgt>
                                        </p:tgtEl>
                                        <p:attrNameLst>
                                          <p:attrName>style.visibility</p:attrName>
                                        </p:attrNameLst>
                                      </p:cBhvr>
                                      <p:to>
                                        <p:strVal val="visible"/>
                                      </p:to>
                                    </p:set>
                                    <p:animEffect transition="in" filter="box(in)">
                                      <p:cBhvr>
                                        <p:cTn id="19" dur="500"/>
                                        <p:tgtEl>
                                          <p:spTgt spid="1136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3668"/>
                                        </p:tgtEl>
                                        <p:attrNameLst>
                                          <p:attrName>style.visibility</p:attrName>
                                        </p:attrNameLst>
                                      </p:cBhvr>
                                      <p:to>
                                        <p:strVal val="visible"/>
                                      </p:to>
                                    </p:set>
                                    <p:animEffect transition="in" filter="box(in)">
                                      <p:cBhvr>
                                        <p:cTn id="24"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P spid="1136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3"/>
          <p:cNvSpPr txBox="1">
            <a:spLocks noGrp="1" noChangeArrowheads="1"/>
          </p:cNvSpPr>
          <p:nvPr/>
        </p:nvSpPr>
        <p:spPr bwMode="auto">
          <a:xfrm>
            <a:off x="152400" y="6324600"/>
            <a:ext cx="7772400" cy="379413"/>
          </a:xfrm>
          <a:prstGeom prst="rect">
            <a:avLst/>
          </a:prstGeom>
          <a:noFill/>
          <a:ln w="9525">
            <a:noFill/>
            <a:miter lim="800000"/>
            <a:headEnd/>
            <a:tailEnd/>
          </a:ln>
        </p:spPr>
        <p:txBody>
          <a:bodyPr lIns="92075" tIns="46038" rIns="92075" bIns="46038" anchor="ctr"/>
          <a:lstStyle/>
          <a:p>
            <a:r>
              <a:rPr lang="en-US" sz="1200" dirty="0">
                <a:latin typeface="Calibri" pitchFamily="34" charset="0"/>
              </a:rPr>
              <a:t>(c) </a:t>
            </a:r>
            <a:r>
              <a:rPr lang="en-US" sz="1200" dirty="0" smtClean="0">
                <a:latin typeface="Calibri" pitchFamily="34" charset="0"/>
              </a:rPr>
              <a:t>2014 </a:t>
            </a:r>
            <a:r>
              <a:rPr lang="en-US" sz="1200" dirty="0">
                <a:latin typeface="Calibri" pitchFamily="34" charset="0"/>
              </a:rPr>
              <a:t>All Rights Reserved by Lauren Brenner, SPHR.  The information contained herein is general and is not offered, and should not be construed, as legal advice with respect to any specific matter. </a:t>
            </a:r>
          </a:p>
          <a:p>
            <a:endParaRPr lang="en-US" sz="1200" dirty="0">
              <a:latin typeface="Calibri" pitchFamily="34" charset="0"/>
            </a:endParaRPr>
          </a:p>
        </p:txBody>
      </p:sp>
      <p:sp>
        <p:nvSpPr>
          <p:cNvPr id="76803" name="Rectangle 2"/>
          <p:cNvSpPr>
            <a:spLocks noGrp="1" noChangeArrowheads="1"/>
          </p:cNvSpPr>
          <p:nvPr>
            <p:ph type="title" idx="4294967295"/>
          </p:nvPr>
        </p:nvSpPr>
        <p:spPr bwMode="auto">
          <a:xfrm>
            <a:off x="1371600" y="152400"/>
            <a:ext cx="6934200" cy="838200"/>
          </a:xfrm>
          <a:noFill/>
        </p:spPr>
        <p:txBody>
          <a:bodyPr lIns="92075" tIns="46038" rIns="92075" bIns="46038" anchor="b"/>
          <a:lstStyle/>
          <a:p>
            <a:r>
              <a:rPr lang="en-US" sz="3700" smtClean="0">
                <a:effectLst/>
              </a:rPr>
              <a:t>NLRB &amp; SOCIAL MEDIA (cont’d)</a:t>
            </a:r>
          </a:p>
        </p:txBody>
      </p:sp>
      <p:sp>
        <p:nvSpPr>
          <p:cNvPr id="76804" name="Rectangle 3"/>
          <p:cNvSpPr>
            <a:spLocks noGrp="1" noChangeArrowheads="1"/>
          </p:cNvSpPr>
          <p:nvPr>
            <p:ph type="body" idx="4294967295"/>
          </p:nvPr>
        </p:nvSpPr>
        <p:spPr>
          <a:xfrm>
            <a:off x="838200" y="1066800"/>
            <a:ext cx="8001000" cy="5257800"/>
          </a:xfrm>
        </p:spPr>
        <p:txBody>
          <a:bodyPr lIns="92075" tIns="46038" rIns="92075" bIns="46038"/>
          <a:lstStyle/>
          <a:p>
            <a:pPr marL="533400" indent="-533400">
              <a:lnSpc>
                <a:spcPct val="80000"/>
              </a:lnSpc>
              <a:buClr>
                <a:schemeClr val="tx1"/>
              </a:buClr>
            </a:pPr>
            <a:endParaRPr lang="en-US" sz="2000" smtClean="0"/>
          </a:p>
          <a:p>
            <a:pPr marL="533400" indent="-533400" eaLnBrk="1" hangingPunct="1">
              <a:lnSpc>
                <a:spcPct val="80000"/>
              </a:lnSpc>
              <a:buClr>
                <a:schemeClr val="tx1"/>
              </a:buClr>
              <a:buFont typeface="Wingdings 3" pitchFamily="18" charset="2"/>
              <a:buNone/>
            </a:pPr>
            <a:r>
              <a:rPr lang="en-US" sz="2000" smtClean="0"/>
              <a:t>Examples:</a:t>
            </a:r>
          </a:p>
          <a:p>
            <a:pPr marL="533400" indent="-533400" eaLnBrk="1" hangingPunct="1">
              <a:lnSpc>
                <a:spcPct val="80000"/>
              </a:lnSpc>
              <a:buClr>
                <a:schemeClr val="tx1"/>
              </a:buClr>
              <a:buFont typeface="Wingdings 3" pitchFamily="18" charset="2"/>
              <a:buNone/>
            </a:pPr>
            <a:endParaRPr lang="en-US" sz="2000" smtClean="0"/>
          </a:p>
          <a:p>
            <a:pPr marL="533400" indent="-533400" eaLnBrk="1" hangingPunct="1">
              <a:lnSpc>
                <a:spcPct val="80000"/>
              </a:lnSpc>
              <a:buClr>
                <a:schemeClr val="tx1"/>
              </a:buClr>
            </a:pPr>
            <a:r>
              <a:rPr lang="en-US" sz="2000" smtClean="0"/>
              <a:t>Two or more employees addressing their employer about improving their working conditions and pay.</a:t>
            </a:r>
          </a:p>
          <a:p>
            <a:pPr marL="533400" indent="-533400" eaLnBrk="1" hangingPunct="1">
              <a:lnSpc>
                <a:spcPct val="80000"/>
              </a:lnSpc>
              <a:buClr>
                <a:schemeClr val="tx1"/>
              </a:buClr>
            </a:pPr>
            <a:r>
              <a:rPr lang="en-US" sz="2000" smtClean="0"/>
              <a:t>One employee speaking to his/her employer on behalf of himself/herself and one or more co-workers about improving working conditions.</a:t>
            </a:r>
          </a:p>
          <a:p>
            <a:pPr marL="533400" indent="-533400" eaLnBrk="1" hangingPunct="1">
              <a:lnSpc>
                <a:spcPct val="80000"/>
              </a:lnSpc>
              <a:buClr>
                <a:schemeClr val="tx1"/>
              </a:buClr>
            </a:pPr>
            <a:r>
              <a:rPr lang="en-US" sz="2000" smtClean="0"/>
              <a:t>Two or more employees discussing pay or other work related issues with each other.</a:t>
            </a:r>
          </a:p>
          <a:p>
            <a:pPr marL="533400" indent="-533400">
              <a:lnSpc>
                <a:spcPct val="80000"/>
              </a:lnSpc>
              <a:buClr>
                <a:schemeClr val="tx1"/>
              </a:buClr>
            </a:pPr>
            <a:endParaRPr lang="en-US" sz="2000" smtClean="0"/>
          </a:p>
          <a:p>
            <a:pPr marL="533400" indent="-533400">
              <a:lnSpc>
                <a:spcPct val="80000"/>
              </a:lnSpc>
              <a:buFont typeface="Wingdings 3" pitchFamily="18" charset="2"/>
              <a:buNone/>
            </a:pPr>
            <a:endParaRPr lang="en-US" smtClean="0"/>
          </a:p>
          <a:p>
            <a:pPr marL="533400" indent="-533400">
              <a:lnSpc>
                <a:spcPct val="80000"/>
              </a:lnSpc>
              <a:buClr>
                <a:schemeClr val="tx1"/>
              </a:buClr>
              <a:buFont typeface="Wingdings 3" pitchFamily="18" charset="2"/>
              <a:buNone/>
            </a:pPr>
            <a:r>
              <a:rPr lang="en-US" sz="1600" b="1" smtClean="0"/>
              <a:t> </a:t>
            </a:r>
            <a:endParaRPr lang="en-US" sz="1600" smtClean="0"/>
          </a:p>
          <a:p>
            <a:pPr marL="533400" indent="-533400">
              <a:lnSpc>
                <a:spcPct val="80000"/>
              </a:lnSpc>
              <a:buFont typeface="Wingdings 3" pitchFamily="18" charset="2"/>
              <a:buNone/>
            </a:pPr>
            <a:endParaRPr lang="en-US" sz="1600" smtClean="0"/>
          </a:p>
        </p:txBody>
      </p:sp>
    </p:spTree>
    <p:extLst>
      <p:ext uri="{BB962C8B-B14F-4D97-AF65-F5344CB8AC3E}">
        <p14:creationId xmlns:p14="http://schemas.microsoft.com/office/powerpoint/2010/main" val="767333165"/>
      </p:ext>
    </p:extLst>
  </p:cSld>
  <p:clrMapOvr>
    <a:masterClrMapping/>
  </p:clrMapOvr>
  <p:transition spd="med">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3"/>
          <p:cNvSpPr txBox="1">
            <a:spLocks noGrp="1" noChangeArrowheads="1"/>
          </p:cNvSpPr>
          <p:nvPr/>
        </p:nvSpPr>
        <p:spPr bwMode="auto">
          <a:xfrm>
            <a:off x="152400" y="6324600"/>
            <a:ext cx="7772400" cy="379413"/>
          </a:xfrm>
          <a:prstGeom prst="rect">
            <a:avLst/>
          </a:prstGeom>
          <a:noFill/>
          <a:ln w="9525">
            <a:noFill/>
            <a:miter lim="800000"/>
            <a:headEnd/>
            <a:tailEnd/>
          </a:ln>
        </p:spPr>
        <p:txBody>
          <a:bodyPr lIns="92075" tIns="46038" rIns="92075" bIns="46038" anchor="ctr"/>
          <a:lstStyle/>
          <a:p>
            <a:r>
              <a:rPr lang="en-US" sz="1200" dirty="0"/>
              <a:t>(c) </a:t>
            </a:r>
            <a:r>
              <a:rPr lang="en-US" sz="1200" dirty="0" smtClean="0"/>
              <a:t>2014 </a:t>
            </a:r>
            <a:r>
              <a:rPr lang="en-US" sz="1200" dirty="0"/>
              <a:t>All Rights Reserved by Lauren Brenner, SPHR.  The information contained herein is general and is not offered, and should not be construed, as legal advice with respect to any specific matter. </a:t>
            </a:r>
          </a:p>
          <a:p>
            <a:endParaRPr lang="en-US" sz="1200" dirty="0"/>
          </a:p>
        </p:txBody>
      </p:sp>
      <p:sp>
        <p:nvSpPr>
          <p:cNvPr id="74755" name="Footer Placeholder 4"/>
          <p:cNvSpPr txBox="1">
            <a:spLocks noGrp="1"/>
          </p:cNvSpPr>
          <p:nvPr/>
        </p:nvSpPr>
        <p:spPr bwMode="auto">
          <a:xfrm>
            <a:off x="152400" y="6324600"/>
            <a:ext cx="7772400" cy="379413"/>
          </a:xfrm>
          <a:prstGeom prst="rect">
            <a:avLst/>
          </a:prstGeom>
          <a:noFill/>
          <a:ln w="9525">
            <a:noFill/>
            <a:miter lim="800000"/>
            <a:headEnd/>
            <a:tailEnd/>
          </a:ln>
        </p:spPr>
        <p:txBody>
          <a:bodyPr lIns="92075" tIns="46038" rIns="92075" bIns="46038" anchor="ctr"/>
          <a:lstStyle/>
          <a:p>
            <a:endParaRPr lang="en-US" sz="1200"/>
          </a:p>
          <a:p>
            <a:endParaRPr lang="en-US" sz="1200"/>
          </a:p>
          <a:p>
            <a:endParaRPr lang="en-US" sz="1200"/>
          </a:p>
        </p:txBody>
      </p:sp>
      <p:sp>
        <p:nvSpPr>
          <p:cNvPr id="74756" name="Rectangle 2"/>
          <p:cNvSpPr>
            <a:spLocks noGrp="1" noChangeArrowheads="1"/>
          </p:cNvSpPr>
          <p:nvPr>
            <p:ph type="title" idx="4294967295"/>
          </p:nvPr>
        </p:nvSpPr>
        <p:spPr bwMode="auto">
          <a:xfrm>
            <a:off x="1447800" y="1371600"/>
            <a:ext cx="6859588" cy="762000"/>
          </a:xfrm>
          <a:noFill/>
        </p:spPr>
        <p:txBody>
          <a:bodyPr lIns="92075" tIns="46038" rIns="92075" bIns="46038" anchor="b">
            <a:normAutofit fontScale="90000"/>
          </a:bodyPr>
          <a:lstStyle/>
          <a:p>
            <a:pPr eaLnBrk="1" hangingPunct="1"/>
            <a:r>
              <a:rPr lang="en-US" smtClean="0">
                <a:effectLst/>
              </a:rPr>
              <a:t>MA AND SOCIAL MEDIA</a:t>
            </a:r>
            <a:br>
              <a:rPr lang="en-US" smtClean="0">
                <a:effectLst/>
              </a:rPr>
            </a:br>
            <a:endParaRPr lang="en-US" smtClean="0">
              <a:effectLst/>
            </a:endParaRPr>
          </a:p>
        </p:txBody>
      </p:sp>
      <p:sp>
        <p:nvSpPr>
          <p:cNvPr id="74757" name="Rectangle 3"/>
          <p:cNvSpPr>
            <a:spLocks noGrp="1" noChangeArrowheads="1"/>
          </p:cNvSpPr>
          <p:nvPr>
            <p:ph type="body" idx="4294967295"/>
          </p:nvPr>
        </p:nvSpPr>
        <p:spPr>
          <a:xfrm>
            <a:off x="685800" y="1828800"/>
            <a:ext cx="8077200" cy="4267200"/>
          </a:xfrm>
        </p:spPr>
        <p:txBody>
          <a:bodyPr lIns="92075" tIns="46038" rIns="92075" bIns="46038"/>
          <a:lstStyle/>
          <a:p>
            <a:pPr lvl="1" eaLnBrk="1" hangingPunct="1"/>
            <a:r>
              <a:rPr lang="en-US" sz="2100" b="1" smtClean="0"/>
              <a:t>MA Law “A person shall have a right against unreasonable, substantial or serious interference with his privacy.”</a:t>
            </a:r>
          </a:p>
          <a:p>
            <a:pPr lvl="1" eaLnBrk="1" hangingPunct="1">
              <a:buFont typeface="Verdana" pitchFamily="34" charset="0"/>
              <a:buNone/>
            </a:pPr>
            <a:endParaRPr lang="en-US" sz="2100" b="1" smtClean="0"/>
          </a:p>
          <a:p>
            <a:pPr lvl="1" eaLnBrk="1" hangingPunct="1"/>
            <a:r>
              <a:rPr lang="en-US" sz="2100" b="1" smtClean="0"/>
              <a:t>Conflict exists between an employer’s right to monitor use of its equipment and investigate misconduct and an employee’s right to privacy .</a:t>
            </a:r>
          </a:p>
          <a:p>
            <a:pPr lvl="1" eaLnBrk="1" hangingPunct="1"/>
            <a:endParaRPr lang="en-US" sz="2100" smtClean="0"/>
          </a:p>
        </p:txBody>
      </p:sp>
    </p:spTree>
    <p:extLst>
      <p:ext uri="{BB962C8B-B14F-4D97-AF65-F5344CB8AC3E}">
        <p14:creationId xmlns:p14="http://schemas.microsoft.com/office/powerpoint/2010/main" val="839978141"/>
      </p:ext>
    </p:extLst>
  </p:cSld>
  <p:clrMapOvr>
    <a:masterClrMapping/>
  </p:clrMapOvr>
  <p:transition spd="med">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r>
              <a:rPr lang="en-US" sz="1000" dirty="0">
                <a:solidFill>
                  <a:srgbClr val="E8F0F4"/>
                </a:solidFill>
              </a:rPr>
              <a:t>(c) </a:t>
            </a:r>
            <a:r>
              <a:rPr lang="en-US" sz="1000" dirty="0" smtClean="0">
                <a:solidFill>
                  <a:srgbClr val="E8F0F4"/>
                </a:solidFill>
              </a:rPr>
              <a:t>2014 </a:t>
            </a:r>
            <a:r>
              <a:rPr lang="en-US" sz="1000" dirty="0">
                <a:solidFill>
                  <a:srgbClr val="E8F0F4"/>
                </a:solidFill>
              </a:rPr>
              <a:t>All Rights Reserved by Lauren Brenner, SPHR.  The information contained herein is general and is not offered, and should not be construed, as legal advice with respect to any specific matter. </a:t>
            </a:r>
            <a:endParaRPr lang="en-US" sz="1000" dirty="0"/>
          </a:p>
        </p:txBody>
      </p:sp>
      <p:sp>
        <p:nvSpPr>
          <p:cNvPr id="66563" name="Rectangle 2"/>
          <p:cNvSpPr>
            <a:spLocks noGrp="1"/>
          </p:cNvSpPr>
          <p:nvPr>
            <p:ph type="title" idx="4294967295"/>
          </p:nvPr>
        </p:nvSpPr>
        <p:spPr bwMode="auto">
          <a:xfrm>
            <a:off x="457200" y="0"/>
            <a:ext cx="8229600" cy="1143000"/>
          </a:xfrm>
          <a:noFill/>
        </p:spPr>
        <p:txBody>
          <a:bodyPr/>
          <a:lstStyle/>
          <a:p>
            <a:pPr algn="ctr"/>
            <a:r>
              <a:rPr lang="en-US" smtClean="0">
                <a:effectLst/>
              </a:rPr>
              <a:t>SOCIAL MEDIA RISKS</a:t>
            </a:r>
          </a:p>
        </p:txBody>
      </p:sp>
      <p:sp>
        <p:nvSpPr>
          <p:cNvPr id="66564" name="Rectangle 3"/>
          <p:cNvSpPr>
            <a:spLocks noGrp="1"/>
          </p:cNvSpPr>
          <p:nvPr>
            <p:ph type="body" idx="4294967295"/>
          </p:nvPr>
        </p:nvSpPr>
        <p:spPr>
          <a:xfrm>
            <a:off x="533400" y="990600"/>
            <a:ext cx="8229600" cy="4525963"/>
          </a:xfrm>
        </p:spPr>
        <p:txBody>
          <a:bodyPr/>
          <a:lstStyle/>
          <a:p>
            <a:pPr>
              <a:lnSpc>
                <a:spcPct val="90000"/>
              </a:lnSpc>
            </a:pPr>
            <a:r>
              <a:rPr lang="en-US" sz="2000" smtClean="0"/>
              <a:t>For Organizations:</a:t>
            </a:r>
          </a:p>
          <a:p>
            <a:pPr>
              <a:lnSpc>
                <a:spcPct val="90000"/>
              </a:lnSpc>
              <a:buFont typeface="Wingdings 3" pitchFamily="18" charset="2"/>
              <a:buNone/>
            </a:pPr>
            <a:endParaRPr lang="en-US" sz="1200" smtClean="0"/>
          </a:p>
          <a:p>
            <a:pPr lvl="1">
              <a:lnSpc>
                <a:spcPct val="90000"/>
              </a:lnSpc>
            </a:pPr>
            <a:r>
              <a:rPr lang="en-US" sz="1800" smtClean="0"/>
              <a:t>Viruses and malware — Data leakage/theft.</a:t>
            </a:r>
          </a:p>
          <a:p>
            <a:pPr lvl="1">
              <a:lnSpc>
                <a:spcPct val="90000"/>
              </a:lnSpc>
              <a:buFont typeface="Verdana" pitchFamily="34" charset="0"/>
              <a:buNone/>
            </a:pPr>
            <a:r>
              <a:rPr lang="en-US" sz="1800" smtClean="0"/>
              <a:t>√   Prevention: Make sure antivirus and anti-malware controls are installed and updated daily. Create updating policies, standards, and training.</a:t>
            </a:r>
          </a:p>
          <a:p>
            <a:pPr lvl="1">
              <a:lnSpc>
                <a:spcPct val="90000"/>
              </a:lnSpc>
            </a:pPr>
            <a:endParaRPr lang="en-US" sz="1800" smtClean="0"/>
          </a:p>
          <a:p>
            <a:pPr lvl="1">
              <a:lnSpc>
                <a:spcPct val="90000"/>
              </a:lnSpc>
            </a:pPr>
            <a:r>
              <a:rPr lang="en-US" sz="1800" smtClean="0"/>
              <a:t>Lack of control over corporate content — When employees post wrong or improper information on social media sites.</a:t>
            </a:r>
          </a:p>
          <a:p>
            <a:pPr lvl="1">
              <a:lnSpc>
                <a:spcPct val="90000"/>
              </a:lnSpc>
              <a:buFont typeface="Verdana" pitchFamily="34" charset="0"/>
              <a:buNone/>
            </a:pPr>
            <a:r>
              <a:rPr lang="en-US" sz="1800" smtClean="0"/>
              <a:t>√  Prevention: Establish clear policies that dictate what can and cannot be shared. Create the capability to capture and log all communications.</a:t>
            </a:r>
          </a:p>
          <a:p>
            <a:pPr lvl="1">
              <a:lnSpc>
                <a:spcPct val="90000"/>
              </a:lnSpc>
            </a:pPr>
            <a:endParaRPr lang="en-US" sz="1800" smtClean="0"/>
          </a:p>
          <a:p>
            <a:pPr lvl="1">
              <a:lnSpc>
                <a:spcPct val="90000"/>
              </a:lnSpc>
            </a:pPr>
            <a:r>
              <a:rPr lang="en-US" sz="1800" smtClean="0"/>
              <a:t>Mismanagement of electronic communications that may be impacted by retention regulations or e-discovery.</a:t>
            </a:r>
          </a:p>
          <a:p>
            <a:pPr lvl="1">
              <a:lnSpc>
                <a:spcPct val="90000"/>
              </a:lnSpc>
              <a:buFont typeface="Verdana" pitchFamily="34" charset="0"/>
              <a:buNone/>
            </a:pPr>
            <a:r>
              <a:rPr lang="en-US" sz="1800" smtClean="0"/>
              <a:t>√ Prevention: Establish policies and processes that ensure all communications are tracked.</a:t>
            </a:r>
          </a:p>
          <a:p>
            <a:pPr lvl="1">
              <a:lnSpc>
                <a:spcPct val="90000"/>
              </a:lnSpc>
              <a:buFont typeface="Verdana" pitchFamily="34" charset="0"/>
              <a:buNone/>
            </a:pPr>
            <a:r>
              <a:rPr lang="en-US" sz="1700" b="1" smtClean="0">
                <a:solidFill>
                  <a:srgbClr val="178CBB"/>
                </a:solidFill>
              </a:rPr>
              <a:t> </a:t>
            </a:r>
          </a:p>
        </p:txBody>
      </p:sp>
    </p:spTree>
    <p:extLst>
      <p:ext uri="{BB962C8B-B14F-4D97-AF65-F5344CB8AC3E}">
        <p14:creationId xmlns:p14="http://schemas.microsoft.com/office/powerpoint/2010/main" val="1941840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8"/>
          <p:cNvSpPr txBox="1">
            <a:spLocks noGrp="1"/>
          </p:cNvSpPr>
          <p:nvPr/>
        </p:nvSpPr>
        <p:spPr bwMode="auto">
          <a:xfrm>
            <a:off x="0" y="6408738"/>
            <a:ext cx="8915400" cy="365125"/>
          </a:xfrm>
          <a:prstGeom prst="rect">
            <a:avLst/>
          </a:prstGeom>
          <a:noFill/>
          <a:ln w="9525">
            <a:noFill/>
            <a:miter lim="800000"/>
            <a:headEnd/>
            <a:tailEnd/>
          </a:ln>
        </p:spPr>
        <p:txBody>
          <a:bodyPr anchor="b"/>
          <a:lstStyle/>
          <a:p>
            <a:r>
              <a:rPr lang="en-US" sz="1000" dirty="0">
                <a:solidFill>
                  <a:srgbClr val="E8F0F4"/>
                </a:solidFill>
              </a:rPr>
              <a:t>(c) </a:t>
            </a:r>
            <a:r>
              <a:rPr lang="en-US" sz="1000" dirty="0" smtClean="0">
                <a:solidFill>
                  <a:srgbClr val="E8F0F4"/>
                </a:solidFill>
              </a:rPr>
              <a:t>2014 </a:t>
            </a:r>
            <a:r>
              <a:rPr lang="en-US" sz="1000" dirty="0">
                <a:solidFill>
                  <a:srgbClr val="E8F0F4"/>
                </a:solidFill>
              </a:rPr>
              <a:t>All Rights Reserved by Lauren Brenner, SPHR.  The information contained herein is general and is not offered, and should not be construed, as legal advice with respect to any specific matter. </a:t>
            </a:r>
            <a:endParaRPr lang="en-US" sz="1000" dirty="0"/>
          </a:p>
        </p:txBody>
      </p:sp>
      <p:sp>
        <p:nvSpPr>
          <p:cNvPr id="67587" name="Rectangle 2"/>
          <p:cNvSpPr>
            <a:spLocks noGrp="1"/>
          </p:cNvSpPr>
          <p:nvPr>
            <p:ph type="title" idx="4294967295"/>
          </p:nvPr>
        </p:nvSpPr>
        <p:spPr bwMode="auto">
          <a:xfrm>
            <a:off x="457200" y="0"/>
            <a:ext cx="8229600" cy="1143000"/>
          </a:xfrm>
          <a:noFill/>
        </p:spPr>
        <p:txBody>
          <a:bodyPr>
            <a:normAutofit/>
          </a:bodyPr>
          <a:lstStyle/>
          <a:p>
            <a:pPr algn="ctr"/>
            <a:r>
              <a:rPr lang="en-US" dirty="0" smtClean="0">
                <a:effectLst/>
              </a:rPr>
              <a:t>SOCIAL MEDIA RISKS</a:t>
            </a:r>
            <a:br>
              <a:rPr lang="en-US" dirty="0" smtClean="0">
                <a:effectLst/>
              </a:rPr>
            </a:br>
            <a:r>
              <a:rPr lang="en-US" altLang="en-US" sz="2700" dirty="0">
                <a:latin typeface="Lucida Sans Unicode" pitchFamily="34" charset="0"/>
              </a:rPr>
              <a:t>Facebook “Liking” and Termination</a:t>
            </a:r>
            <a:endParaRPr lang="en-US" sz="2700" dirty="0" smtClean="0">
              <a:effectLst/>
            </a:endParaRPr>
          </a:p>
        </p:txBody>
      </p:sp>
      <p:sp>
        <p:nvSpPr>
          <p:cNvPr id="67588" name="Rectangle 3"/>
          <p:cNvSpPr>
            <a:spLocks noGrp="1"/>
          </p:cNvSpPr>
          <p:nvPr>
            <p:ph type="body" idx="4294967295"/>
          </p:nvPr>
        </p:nvSpPr>
        <p:spPr>
          <a:xfrm>
            <a:off x="533400" y="1219200"/>
            <a:ext cx="8229600" cy="4525963"/>
          </a:xfrm>
        </p:spPr>
        <p:txBody>
          <a:bodyPr/>
          <a:lstStyle/>
          <a:p>
            <a:pPr eaLnBrk="1" hangingPunct="1">
              <a:lnSpc>
                <a:spcPct val="80000"/>
              </a:lnSpc>
            </a:pPr>
            <a:r>
              <a:rPr lang="en-US" altLang="en-US" sz="1800" dirty="0">
                <a:latin typeface="Lucida Sans Unicode" pitchFamily="34" charset="0"/>
              </a:rPr>
              <a:t>Bland v. Roberts – Employees terminated for supporting an incumbent sheriff’s opposition, which included “</a:t>
            </a:r>
            <a:r>
              <a:rPr lang="en-US" altLang="en-US" sz="1800" dirty="0"/>
              <a:t>liking” the candidate’s campaign Facebook page. </a:t>
            </a:r>
          </a:p>
          <a:p>
            <a:pPr eaLnBrk="1" hangingPunct="1">
              <a:lnSpc>
                <a:spcPct val="80000"/>
              </a:lnSpc>
            </a:pPr>
            <a:endParaRPr lang="en-US" altLang="en-US" sz="1800" dirty="0">
              <a:latin typeface="Lucida Sans Unicode" pitchFamily="34" charset="0"/>
            </a:endParaRPr>
          </a:p>
          <a:p>
            <a:pPr eaLnBrk="1" hangingPunct="1">
              <a:lnSpc>
                <a:spcPct val="80000"/>
              </a:lnSpc>
            </a:pPr>
            <a:r>
              <a:rPr lang="en-US" altLang="en-US" sz="1800" dirty="0">
                <a:latin typeface="Lucida Sans Unicode" pitchFamily="34" charset="0"/>
              </a:rPr>
              <a:t>On Appeal, the Court deemed that clicking on the “like” button </a:t>
            </a:r>
            <a:r>
              <a:rPr lang="en-US" sz="1800" dirty="0"/>
              <a:t>was the “Internet equivalent of displaying a political sign in one’s front yard, which the Supreme Court has held is substantive speech.”</a:t>
            </a:r>
          </a:p>
          <a:p>
            <a:pPr marL="0" indent="0" eaLnBrk="1" hangingPunct="1">
              <a:lnSpc>
                <a:spcPct val="80000"/>
              </a:lnSpc>
              <a:buNone/>
            </a:pPr>
            <a:endParaRPr lang="en-US" sz="1800" dirty="0"/>
          </a:p>
          <a:p>
            <a:pPr eaLnBrk="1" hangingPunct="1">
              <a:lnSpc>
                <a:spcPct val="80000"/>
              </a:lnSpc>
            </a:pPr>
            <a:r>
              <a:rPr lang="en-US" altLang="en-US" sz="1800" dirty="0">
                <a:latin typeface="Lucida Sans Unicode" pitchFamily="34" charset="0"/>
              </a:rPr>
              <a:t>Therefore, </a:t>
            </a:r>
            <a:r>
              <a:rPr lang="en-US" altLang="en-US" sz="1800" dirty="0"/>
              <a:t>clicking the “like” button on a Facebook page is Constitutionally protected speech.</a:t>
            </a:r>
          </a:p>
          <a:p>
            <a:pPr eaLnBrk="1" hangingPunct="1">
              <a:lnSpc>
                <a:spcPct val="80000"/>
              </a:lnSpc>
            </a:pPr>
            <a:endParaRPr lang="en-US" altLang="en-US" sz="800" dirty="0">
              <a:latin typeface="Lucida Sans Unicode" pitchFamily="34" charset="0"/>
            </a:endParaRPr>
          </a:p>
          <a:p>
            <a:pPr marL="0" indent="0" eaLnBrk="1" hangingPunct="1">
              <a:lnSpc>
                <a:spcPct val="80000"/>
              </a:lnSpc>
              <a:buNone/>
            </a:pPr>
            <a:r>
              <a:rPr lang="en-US" altLang="en-US" sz="2400" dirty="0"/>
              <a:t>This case reaches the common-sense conclusion that free-speech rights extend to symbolic speech on social networks, such as liking a Facebook page or post, or retweeting someone’s tweet. </a:t>
            </a:r>
            <a:endParaRPr lang="en-US" altLang="en-US" sz="2400" dirty="0">
              <a:latin typeface="Lucida Sans Unicode" pitchFamily="34" charset="0"/>
            </a:endParaRPr>
          </a:p>
        </p:txBody>
      </p:sp>
    </p:spTree>
    <p:extLst>
      <p:ext uri="{BB962C8B-B14F-4D97-AF65-F5344CB8AC3E}">
        <p14:creationId xmlns:p14="http://schemas.microsoft.com/office/powerpoint/2010/main" val="1351714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p:cNvSpPr>
          <p:nvPr>
            <p:ph type="ctrTitle" idx="4294967295"/>
          </p:nvPr>
        </p:nvSpPr>
        <p:spPr bwMode="auto">
          <a:xfrm>
            <a:off x="1447800" y="609600"/>
            <a:ext cx="7239000" cy="1219200"/>
          </a:xfrm>
          <a:noFill/>
        </p:spPr>
        <p:txBody>
          <a:bodyPr/>
          <a:lstStyle/>
          <a:p>
            <a:r>
              <a:rPr lang="en-US" sz="6000" smtClean="0">
                <a:solidFill>
                  <a:srgbClr val="178CBB"/>
                </a:solidFill>
                <a:effectLst/>
              </a:rPr>
              <a:t>Any Questions?</a:t>
            </a:r>
          </a:p>
        </p:txBody>
      </p:sp>
      <p:graphicFrame>
        <p:nvGraphicFramePr>
          <p:cNvPr id="245763" name="Object 7"/>
          <p:cNvGraphicFramePr>
            <a:graphicFrameLocks noChangeAspect="1"/>
          </p:cNvGraphicFramePr>
          <p:nvPr/>
        </p:nvGraphicFramePr>
        <p:xfrm>
          <a:off x="3581400" y="1905000"/>
          <a:ext cx="1620838" cy="3933825"/>
        </p:xfrm>
        <a:graphic>
          <a:graphicData uri="http://schemas.openxmlformats.org/presentationml/2006/ole">
            <mc:AlternateContent xmlns:mc="http://schemas.openxmlformats.org/markup-compatibility/2006">
              <mc:Choice xmlns:v="urn:schemas-microsoft-com:vml" Requires="v">
                <p:oleObj spid="_x0000_s63507" name="Clip" r:id="rId5" imgW="1622066" imgH="3934305" progId="">
                  <p:embed/>
                </p:oleObj>
              </mc:Choice>
              <mc:Fallback>
                <p:oleObj name="Clip" r:id="rId5" imgW="1622066" imgH="3934305"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905000"/>
                        <a:ext cx="1620838"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7"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Effect transition="in" filter="dissolve">
                                      <p:cBhvr>
                                        <p:cTn id="7" dur="500"/>
                                        <p:tgtEl>
                                          <p:spTgt spid="245762">
                                            <p:txEl>
                                              <p:pRg st="0" end="0"/>
                                            </p:txEl>
                                          </p:spTgt>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245763"/>
                                        </p:tgtEl>
                                        <p:attrNameLst>
                                          <p:attrName>style.visibility</p:attrName>
                                        </p:attrNameLst>
                                      </p:cBhvr>
                                      <p:to>
                                        <p:strVal val="visible"/>
                                      </p:to>
                                    </p:set>
                                    <p:anim calcmode="lin" valueType="num">
                                      <p:cBhvr>
                                        <p:cTn id="11" dur="5000" fill="hold"/>
                                        <p:tgtEl>
                                          <p:spTgt spid="245763"/>
                                        </p:tgtEl>
                                        <p:attrNameLst>
                                          <p:attrName>ppt_w</p:attrName>
                                        </p:attrNameLst>
                                      </p:cBhvr>
                                      <p:tavLst>
                                        <p:tav tm="0" fmla="#ppt_w*sin(2.5*pi*$)">
                                          <p:val>
                                            <p:fltVal val="0"/>
                                          </p:val>
                                        </p:tav>
                                        <p:tav tm="100000">
                                          <p:val>
                                            <p:fltVal val="1"/>
                                          </p:val>
                                        </p:tav>
                                      </p:tavLst>
                                    </p:anim>
                                    <p:anim calcmode="lin" valueType="num">
                                      <p:cBhvr>
                                        <p:cTn id="12" dur="5000" fill="hold"/>
                                        <p:tgtEl>
                                          <p:spTgt spid="2457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243714" name="Rectangle 2"/>
          <p:cNvSpPr>
            <a:spLocks noGrp="1"/>
          </p:cNvSpPr>
          <p:nvPr>
            <p:ph type="title" idx="4294967295"/>
          </p:nvPr>
        </p:nvSpPr>
        <p:spPr bwMode="auto"/>
        <p:txBody>
          <a:bodyPr>
            <a:normAutofit fontScale="90000"/>
          </a:bodyPr>
          <a:lstStyle/>
          <a:p>
            <a:pPr algn="ctr">
              <a:defRPr/>
            </a:pPr>
            <a:r>
              <a:rPr lang="en-US" sz="8000" smtClean="0">
                <a:solidFill>
                  <a:srgbClr val="431BD7"/>
                </a:solidFill>
                <a:effectLst>
                  <a:outerShdw blurRad="38100" dist="38100" dir="2700000" algn="tl">
                    <a:srgbClr val="C0C0C0"/>
                  </a:outerShdw>
                </a:effectLst>
              </a:rPr>
              <a:t>Thank You</a:t>
            </a:r>
          </a:p>
        </p:txBody>
      </p:sp>
      <p:sp>
        <p:nvSpPr>
          <p:cNvPr id="65539" name="Rectangle 3"/>
          <p:cNvSpPr>
            <a:spLocks noGrp="1"/>
          </p:cNvSpPr>
          <p:nvPr>
            <p:ph type="body" idx="4294967295"/>
          </p:nvPr>
        </p:nvSpPr>
        <p:spPr/>
        <p:txBody>
          <a:bodyPr/>
          <a:lstStyle/>
          <a:p>
            <a:pPr algn="ctr">
              <a:buFont typeface="Wingdings 3" pitchFamily="18" charset="2"/>
              <a:buNone/>
            </a:pPr>
            <a:endParaRPr lang="en-US" sz="7200" b="1" smtClean="0"/>
          </a:p>
        </p:txBody>
      </p:sp>
      <p:pic>
        <p:nvPicPr>
          <p:cNvPr id="65540" name="Picture 4" descr="j0287179[1]"/>
          <p:cNvPicPr>
            <a:picLocks noChangeAspect="1" noChangeArrowheads="1"/>
          </p:cNvPicPr>
          <p:nvPr/>
        </p:nvPicPr>
        <p:blipFill>
          <a:blip r:embed="rId3"/>
          <a:srcRect/>
          <a:stretch>
            <a:fillRect/>
          </a:stretch>
        </p:blipFill>
        <p:spPr bwMode="auto">
          <a:xfrm>
            <a:off x="2667000" y="2057400"/>
            <a:ext cx="4059238" cy="287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bwMode="auto">
          <a:noFill/>
        </p:spPr>
        <p:txBody>
          <a:bodyPr/>
          <a:lstStyle/>
          <a:p>
            <a:pPr algn="ctr"/>
            <a:r>
              <a:rPr lang="en-US" dirty="0" smtClean="0">
                <a:effectLst/>
              </a:rPr>
              <a:t>Test Your Knowledge</a:t>
            </a:r>
          </a:p>
        </p:txBody>
      </p:sp>
      <p:sp>
        <p:nvSpPr>
          <p:cNvPr id="107523" name="Rectangle 3"/>
          <p:cNvSpPr>
            <a:spLocks noGrp="1"/>
          </p:cNvSpPr>
          <p:nvPr>
            <p:ph type="body" idx="4294967295"/>
          </p:nvPr>
        </p:nvSpPr>
        <p:spPr>
          <a:xfrm>
            <a:off x="413657" y="1340305"/>
            <a:ext cx="8305800" cy="2633662"/>
          </a:xfrm>
        </p:spPr>
        <p:txBody>
          <a:bodyPr/>
          <a:lstStyle/>
          <a:p>
            <a:pPr marL="514350" indent="-514350">
              <a:lnSpc>
                <a:spcPct val="80000"/>
              </a:lnSpc>
              <a:buFont typeface="Wingdings 3" pitchFamily="18" charset="2"/>
              <a:buNone/>
            </a:pPr>
            <a:endParaRPr lang="en-US" sz="900" dirty="0" smtClean="0"/>
          </a:p>
          <a:p>
            <a:pPr marL="514350" indent="-514350">
              <a:lnSpc>
                <a:spcPct val="80000"/>
              </a:lnSpc>
              <a:buSzTx/>
              <a:buFont typeface="Wingdings 3" pitchFamily="18" charset="2"/>
              <a:buAutoNum type="arabicPeriod" startAt="2"/>
            </a:pPr>
            <a:r>
              <a:rPr lang="en-US" sz="2000" dirty="0" smtClean="0"/>
              <a:t>An applicant, employee or former employee may file a harassment or discrimination complaint with </a:t>
            </a:r>
            <a:r>
              <a:rPr lang="en-US" sz="2000" dirty="0" smtClean="0"/>
              <a:t>the </a:t>
            </a:r>
            <a:r>
              <a:rPr lang="en-US" sz="2000" dirty="0" smtClean="0"/>
              <a:t>EEOC (Equal Employment Opportunity Commission</a:t>
            </a:r>
            <a:r>
              <a:rPr lang="en-US" sz="2000" dirty="0" smtClean="0"/>
              <a:t>) and also in the States of CT, ME, MA and RI </a:t>
            </a:r>
            <a:r>
              <a:rPr lang="en-US" sz="2000" dirty="0" smtClean="0"/>
              <a:t>within</a:t>
            </a:r>
          </a:p>
          <a:p>
            <a:pPr marL="514350" indent="-514350">
              <a:lnSpc>
                <a:spcPct val="80000"/>
              </a:lnSpc>
              <a:buSzTx/>
              <a:buFont typeface="Wingdings 3" pitchFamily="18" charset="2"/>
              <a:buAutoNum type="arabicPeriod" startAt="2"/>
            </a:pPr>
            <a:endParaRPr lang="en-US" sz="2000" dirty="0" smtClean="0"/>
          </a:p>
          <a:p>
            <a:pPr marL="849313" lvl="1" indent="-457200">
              <a:lnSpc>
                <a:spcPct val="80000"/>
              </a:lnSpc>
              <a:buFont typeface="Verdana" pitchFamily="34" charset="0"/>
              <a:buAutoNum type="alphaLcPeriod"/>
            </a:pPr>
            <a:r>
              <a:rPr lang="en-US" sz="2000" dirty="0" smtClean="0"/>
              <a:t>30 days of the most recent offense</a:t>
            </a:r>
          </a:p>
          <a:p>
            <a:pPr marL="849313" lvl="1" indent="-457200">
              <a:lnSpc>
                <a:spcPct val="80000"/>
              </a:lnSpc>
              <a:buFont typeface="Verdana" pitchFamily="34" charset="0"/>
              <a:buAutoNum type="alphaLcPeriod"/>
            </a:pPr>
            <a:endParaRPr lang="en-US" sz="2000" dirty="0" smtClean="0"/>
          </a:p>
          <a:p>
            <a:pPr marL="849313" lvl="1" indent="-457200">
              <a:lnSpc>
                <a:spcPct val="80000"/>
              </a:lnSpc>
              <a:buFont typeface="Verdana" pitchFamily="34" charset="0"/>
              <a:buAutoNum type="alphaLcPeriod"/>
            </a:pPr>
            <a:r>
              <a:rPr lang="en-US" sz="2000" dirty="0" smtClean="0"/>
              <a:t>180 days of the most recent offense</a:t>
            </a:r>
          </a:p>
          <a:p>
            <a:pPr marL="849313" lvl="1" indent="-457200">
              <a:lnSpc>
                <a:spcPct val="80000"/>
              </a:lnSpc>
              <a:buFont typeface="Verdana" pitchFamily="34" charset="0"/>
              <a:buAutoNum type="alphaLcPeriod"/>
            </a:pPr>
            <a:endParaRPr lang="en-US" sz="2000" dirty="0" smtClean="0"/>
          </a:p>
          <a:p>
            <a:pPr marL="849313" lvl="1" indent="-457200">
              <a:lnSpc>
                <a:spcPct val="80000"/>
              </a:lnSpc>
              <a:buFont typeface="Verdana" pitchFamily="34" charset="0"/>
              <a:buAutoNum type="alphaLcPeriod"/>
            </a:pPr>
            <a:r>
              <a:rPr lang="en-US" sz="2000" dirty="0" smtClean="0"/>
              <a:t>300 days of the most recent offense</a:t>
            </a:r>
          </a:p>
          <a:p>
            <a:pPr marL="849313" lvl="1" indent="-457200">
              <a:lnSpc>
                <a:spcPct val="80000"/>
              </a:lnSpc>
              <a:buFont typeface="Verdana" pitchFamily="34" charset="0"/>
              <a:buAutoNum type="alphaLcPeriod"/>
            </a:pPr>
            <a:endParaRPr lang="en-US" sz="2000" dirty="0" smtClean="0"/>
          </a:p>
          <a:p>
            <a:pPr marL="849313" lvl="1" indent="-457200">
              <a:lnSpc>
                <a:spcPct val="80000"/>
              </a:lnSpc>
              <a:buFont typeface="Verdana" pitchFamily="34" charset="0"/>
              <a:buAutoNum type="alphaLcPeriod"/>
            </a:pPr>
            <a:r>
              <a:rPr lang="en-US" sz="2000" dirty="0" smtClean="0"/>
              <a:t>There is no statute of limitations to file a complaint</a:t>
            </a:r>
          </a:p>
        </p:txBody>
      </p:sp>
      <p:sp>
        <p:nvSpPr>
          <p:cNvPr id="107524" name="Text Box 4"/>
          <p:cNvSpPr txBox="1">
            <a:spLocks noChangeArrowheads="1"/>
          </p:cNvSpPr>
          <p:nvPr/>
        </p:nvSpPr>
        <p:spPr bwMode="auto">
          <a:xfrm>
            <a:off x="228600" y="5486400"/>
            <a:ext cx="7620000" cy="1152525"/>
          </a:xfrm>
          <a:prstGeom prst="rect">
            <a:avLst/>
          </a:prstGeom>
          <a:noFill/>
          <a:ln w="9525">
            <a:noFill/>
            <a:miter lim="800000"/>
            <a:headEnd/>
            <a:tailEnd/>
          </a:ln>
        </p:spPr>
        <p:txBody>
          <a:bodyPr>
            <a:spAutoFit/>
          </a:bodyPr>
          <a:lstStyle/>
          <a:p>
            <a:pPr marL="463550" indent="-463550" eaLnBrk="0" hangingPunct="0">
              <a:lnSpc>
                <a:spcPct val="80000"/>
              </a:lnSpc>
              <a:spcBef>
                <a:spcPts val="400"/>
              </a:spcBef>
              <a:buClr>
                <a:schemeClr val="accent1"/>
              </a:buClr>
              <a:buSzPct val="68000"/>
              <a:buFont typeface="Wingdings 3" pitchFamily="18" charset="2"/>
              <a:buNone/>
            </a:pPr>
            <a:r>
              <a:rPr lang="en-US" sz="1600" b="1">
                <a:solidFill>
                  <a:schemeClr val="bg1"/>
                </a:solidFill>
              </a:rPr>
              <a:t>(c)  300 days of the most recent offense; it is strongly suggested that you retain applicant and employee records for a minimum of one year (NOTE: other legal requirements state longer periods of time for the retention of employee or former employee files).</a:t>
            </a:r>
          </a:p>
          <a:p>
            <a:pPr marL="463550" indent="-463550" eaLnBrk="0" hangingPunct="0">
              <a:lnSpc>
                <a:spcPct val="80000"/>
              </a:lnSpc>
              <a:spcBef>
                <a:spcPts val="400"/>
              </a:spcBef>
              <a:buClr>
                <a:schemeClr val="accent1"/>
              </a:buClr>
              <a:buSzPct val="68000"/>
              <a:buFont typeface="Wingdings 3" pitchFamily="18" charset="2"/>
              <a:buNone/>
            </a:pPr>
            <a:endParaRPr lang="en-US" sz="1800" b="1"/>
          </a:p>
        </p:txBody>
      </p:sp>
      <p:sp>
        <p:nvSpPr>
          <p:cNvPr id="11268"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box(in)">
                                      <p:cBhvr>
                                        <p:cTn id="7" dur="500"/>
                                        <p:tgtEl>
                                          <p:spTgt spid="10752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7523">
                                            <p:txEl>
                                              <p:pRg st="3" end="3"/>
                                            </p:txEl>
                                          </p:spTgt>
                                        </p:tgtEl>
                                        <p:attrNameLst>
                                          <p:attrName>style.visibility</p:attrName>
                                        </p:attrNameLst>
                                      </p:cBhvr>
                                      <p:to>
                                        <p:strVal val="visible"/>
                                      </p:to>
                                    </p:set>
                                    <p:animEffect transition="in" filter="box(in)">
                                      <p:cBhvr>
                                        <p:cTn id="10" dur="500"/>
                                        <p:tgtEl>
                                          <p:spTgt spid="10752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7523">
                                            <p:txEl>
                                              <p:pRg st="5" end="5"/>
                                            </p:txEl>
                                          </p:spTgt>
                                        </p:tgtEl>
                                        <p:attrNameLst>
                                          <p:attrName>style.visibility</p:attrName>
                                        </p:attrNameLst>
                                      </p:cBhvr>
                                      <p:to>
                                        <p:strVal val="visible"/>
                                      </p:to>
                                    </p:set>
                                    <p:animEffect transition="in" filter="box(in)">
                                      <p:cBhvr>
                                        <p:cTn id="13" dur="500"/>
                                        <p:tgtEl>
                                          <p:spTgt spid="107523">
                                            <p:txEl>
                                              <p:pRg st="5" end="5"/>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07523">
                                            <p:txEl>
                                              <p:pRg st="7" end="7"/>
                                            </p:txEl>
                                          </p:spTgt>
                                        </p:tgtEl>
                                        <p:attrNameLst>
                                          <p:attrName>style.visibility</p:attrName>
                                        </p:attrNameLst>
                                      </p:cBhvr>
                                      <p:to>
                                        <p:strVal val="visible"/>
                                      </p:to>
                                    </p:set>
                                    <p:animEffect transition="in" filter="box(in)">
                                      <p:cBhvr>
                                        <p:cTn id="16" dur="500"/>
                                        <p:tgtEl>
                                          <p:spTgt spid="10752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07523">
                                            <p:txEl>
                                              <p:pRg st="9" end="9"/>
                                            </p:txEl>
                                          </p:spTgt>
                                        </p:tgtEl>
                                        <p:attrNameLst>
                                          <p:attrName>style.visibility</p:attrName>
                                        </p:attrNameLst>
                                      </p:cBhvr>
                                      <p:to>
                                        <p:strVal val="visible"/>
                                      </p:to>
                                    </p:set>
                                    <p:animEffect transition="in" filter="box(in)">
                                      <p:cBhvr>
                                        <p:cTn id="19" dur="500"/>
                                        <p:tgtEl>
                                          <p:spTgt spid="10752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7524"/>
                                        </p:tgtEl>
                                        <p:attrNameLst>
                                          <p:attrName>style.visibility</p:attrName>
                                        </p:attrNameLst>
                                      </p:cBhvr>
                                      <p:to>
                                        <p:strVal val="visible"/>
                                      </p:to>
                                    </p:set>
                                    <p:animEffect transition="in" filter="box(in)">
                                      <p:cBhvr>
                                        <p:cTn id="24"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bwMode="auto">
          <a:noFill/>
        </p:spPr>
        <p:txBody>
          <a:bodyPr/>
          <a:lstStyle/>
          <a:p>
            <a:pPr algn="ctr"/>
            <a:r>
              <a:rPr lang="en-US" smtClean="0">
                <a:effectLst/>
              </a:rPr>
              <a:t>Test Your Knowledge</a:t>
            </a:r>
          </a:p>
        </p:txBody>
      </p:sp>
      <p:sp>
        <p:nvSpPr>
          <p:cNvPr id="109571" name="Rectangle 3"/>
          <p:cNvSpPr>
            <a:spLocks noGrp="1"/>
          </p:cNvSpPr>
          <p:nvPr>
            <p:ph type="body" idx="4294967295"/>
          </p:nvPr>
        </p:nvSpPr>
        <p:spPr>
          <a:xfrm>
            <a:off x="228600" y="1481138"/>
            <a:ext cx="8458200" cy="3395662"/>
          </a:xfrm>
        </p:spPr>
        <p:txBody>
          <a:bodyPr/>
          <a:lstStyle/>
          <a:p>
            <a:pPr marL="514350" indent="-514350">
              <a:lnSpc>
                <a:spcPct val="80000"/>
              </a:lnSpc>
              <a:buFont typeface="Wingdings 3" pitchFamily="18" charset="2"/>
              <a:buNone/>
            </a:pPr>
            <a:endParaRPr lang="en-US" sz="1100" smtClean="0"/>
          </a:p>
          <a:p>
            <a:pPr marL="514350" indent="-514350">
              <a:lnSpc>
                <a:spcPct val="80000"/>
              </a:lnSpc>
              <a:buSzTx/>
              <a:buFont typeface="Wingdings 3" pitchFamily="18" charset="2"/>
              <a:buAutoNum type="arabicPeriod" startAt="3"/>
            </a:pPr>
            <a:r>
              <a:rPr lang="en-US" sz="2000" smtClean="0"/>
              <a:t>OSHA (Occupational Safety &amp; Health Act) recordkeeping requirements apply to employers with</a:t>
            </a:r>
          </a:p>
          <a:p>
            <a:pPr marL="514350" indent="-514350">
              <a:lnSpc>
                <a:spcPct val="80000"/>
              </a:lnSpc>
              <a:buSzTx/>
              <a:buFont typeface="Wingdings 3" pitchFamily="18" charset="2"/>
              <a:buNone/>
            </a:pPr>
            <a:endParaRPr lang="en-US" sz="2000" smtClean="0"/>
          </a:p>
          <a:p>
            <a:pPr marL="849313" lvl="1" indent="-457200">
              <a:lnSpc>
                <a:spcPct val="80000"/>
              </a:lnSpc>
              <a:buFont typeface="Verdana" pitchFamily="34" charset="0"/>
              <a:buAutoNum type="alphaLcPeriod"/>
            </a:pPr>
            <a:r>
              <a:rPr lang="en-US" sz="2000" smtClean="0"/>
              <a:t>1 employee</a:t>
            </a:r>
          </a:p>
          <a:p>
            <a:pPr marL="849313" lvl="1" indent="-457200">
              <a:lnSpc>
                <a:spcPct val="80000"/>
              </a:lnSpc>
              <a:buFont typeface="Verdana" pitchFamily="34" charset="0"/>
              <a:buAutoNum type="alphaLcPeriod"/>
            </a:pPr>
            <a:endParaRPr lang="en-US" sz="2000" smtClean="0"/>
          </a:p>
          <a:p>
            <a:pPr marL="849313" lvl="1" indent="-457200">
              <a:lnSpc>
                <a:spcPct val="80000"/>
              </a:lnSpc>
              <a:buFont typeface="Verdana" pitchFamily="34" charset="0"/>
              <a:buAutoNum type="alphaLcPeriod"/>
            </a:pPr>
            <a:r>
              <a:rPr lang="en-US" sz="2000" smtClean="0"/>
              <a:t>11 employees</a:t>
            </a:r>
          </a:p>
          <a:p>
            <a:pPr marL="849313" lvl="1" indent="-457200">
              <a:lnSpc>
                <a:spcPct val="80000"/>
              </a:lnSpc>
              <a:buFont typeface="Verdana" pitchFamily="34" charset="0"/>
              <a:buAutoNum type="alphaLcPeriod"/>
            </a:pPr>
            <a:endParaRPr lang="en-US" sz="2000" smtClean="0"/>
          </a:p>
          <a:p>
            <a:pPr marL="849313" lvl="1" indent="-457200">
              <a:lnSpc>
                <a:spcPct val="80000"/>
              </a:lnSpc>
              <a:buFont typeface="Verdana" pitchFamily="34" charset="0"/>
              <a:buAutoNum type="alphaLcPeriod"/>
            </a:pPr>
            <a:r>
              <a:rPr lang="en-US" sz="2000" smtClean="0"/>
              <a:t> 25 employees</a:t>
            </a:r>
          </a:p>
          <a:p>
            <a:pPr marL="849313" lvl="1" indent="-457200">
              <a:lnSpc>
                <a:spcPct val="80000"/>
              </a:lnSpc>
              <a:buFont typeface="Verdana" pitchFamily="34" charset="0"/>
              <a:buAutoNum type="alphaLcPeriod"/>
            </a:pPr>
            <a:endParaRPr lang="en-US" sz="2000" smtClean="0"/>
          </a:p>
          <a:p>
            <a:pPr marL="849313" lvl="1" indent="-457200">
              <a:lnSpc>
                <a:spcPct val="80000"/>
              </a:lnSpc>
              <a:buFont typeface="Verdana" pitchFamily="34" charset="0"/>
              <a:buAutoNum type="alphaLcPeriod"/>
            </a:pPr>
            <a:r>
              <a:rPr lang="en-US" sz="2000" smtClean="0"/>
              <a:t>More than 50 employees</a:t>
            </a:r>
          </a:p>
          <a:p>
            <a:pPr marL="849313" lvl="1" indent="-457200">
              <a:lnSpc>
                <a:spcPct val="80000"/>
              </a:lnSpc>
            </a:pPr>
            <a:endParaRPr lang="en-US" sz="1000" b="1" smtClean="0"/>
          </a:p>
          <a:p>
            <a:pPr marL="849313" lvl="1" indent="-457200">
              <a:lnSpc>
                <a:spcPct val="80000"/>
              </a:lnSpc>
            </a:pPr>
            <a:endParaRPr lang="en-US" sz="1800" smtClean="0"/>
          </a:p>
          <a:p>
            <a:pPr marL="849313" lvl="1" indent="-457200">
              <a:lnSpc>
                <a:spcPct val="80000"/>
              </a:lnSpc>
              <a:buFont typeface="Verdana" pitchFamily="34" charset="0"/>
              <a:buAutoNum type="alphaLcPeriod"/>
            </a:pPr>
            <a:endParaRPr lang="en-US" sz="1800" smtClean="0"/>
          </a:p>
          <a:p>
            <a:pPr marL="849313" lvl="1" indent="-457200">
              <a:lnSpc>
                <a:spcPct val="80000"/>
              </a:lnSpc>
              <a:buFont typeface="Verdana" pitchFamily="34" charset="0"/>
              <a:buNone/>
            </a:pPr>
            <a:endParaRPr lang="en-US" sz="1000" smtClean="0"/>
          </a:p>
          <a:p>
            <a:pPr marL="849313" lvl="1" indent="-457200">
              <a:lnSpc>
                <a:spcPct val="80000"/>
              </a:lnSpc>
            </a:pPr>
            <a:endParaRPr lang="en-US" sz="1000" smtClean="0"/>
          </a:p>
          <a:p>
            <a:pPr marL="849313" lvl="1" indent="-457200">
              <a:lnSpc>
                <a:spcPct val="80000"/>
              </a:lnSpc>
            </a:pPr>
            <a:endParaRPr lang="en-US" sz="1000" smtClean="0"/>
          </a:p>
        </p:txBody>
      </p:sp>
      <p:sp>
        <p:nvSpPr>
          <p:cNvPr id="109572" name="Text Box 4"/>
          <p:cNvSpPr txBox="1">
            <a:spLocks noChangeArrowheads="1"/>
          </p:cNvSpPr>
          <p:nvPr/>
        </p:nvSpPr>
        <p:spPr bwMode="auto">
          <a:xfrm>
            <a:off x="381000" y="5670550"/>
            <a:ext cx="7848600" cy="800100"/>
          </a:xfrm>
          <a:prstGeom prst="rect">
            <a:avLst/>
          </a:prstGeom>
          <a:noFill/>
          <a:ln w="9525">
            <a:noFill/>
            <a:miter lim="800000"/>
            <a:headEnd/>
            <a:tailEnd/>
          </a:ln>
        </p:spPr>
        <p:txBody>
          <a:bodyPr>
            <a:spAutoFit/>
          </a:bodyPr>
          <a:lstStyle/>
          <a:p>
            <a:pPr marL="463550" indent="-463550" eaLnBrk="0" hangingPunct="0">
              <a:lnSpc>
                <a:spcPct val="80000"/>
              </a:lnSpc>
              <a:spcBef>
                <a:spcPts val="400"/>
              </a:spcBef>
              <a:buClr>
                <a:schemeClr val="accent1"/>
              </a:buClr>
              <a:buSzPct val="68000"/>
              <a:buFont typeface="Wingdings 3" pitchFamily="18" charset="2"/>
              <a:buNone/>
            </a:pPr>
            <a:r>
              <a:rPr lang="en-US" sz="1800" b="1">
                <a:solidFill>
                  <a:schemeClr val="bg1"/>
                </a:solidFill>
              </a:rPr>
              <a:t>(b)  11 employees (the law does </a:t>
            </a:r>
            <a:r>
              <a:rPr lang="en-US" sz="1800" b="1" u="sng">
                <a:solidFill>
                  <a:schemeClr val="bg1"/>
                </a:solidFill>
              </a:rPr>
              <a:t>not</a:t>
            </a:r>
            <a:r>
              <a:rPr lang="en-US" sz="1800" b="1">
                <a:solidFill>
                  <a:schemeClr val="bg1"/>
                </a:solidFill>
              </a:rPr>
              <a:t> stipulate that the employees be only full-time).</a:t>
            </a:r>
            <a:endParaRPr lang="en-US" sz="1800">
              <a:solidFill>
                <a:schemeClr val="bg1"/>
              </a:solidFill>
            </a:endParaRPr>
          </a:p>
          <a:p>
            <a:pPr marL="463550" indent="-463550" eaLnBrk="0" hangingPunct="0">
              <a:lnSpc>
                <a:spcPct val="80000"/>
              </a:lnSpc>
              <a:spcBef>
                <a:spcPts val="400"/>
              </a:spcBef>
              <a:buClr>
                <a:schemeClr val="accent1"/>
              </a:buClr>
              <a:buSzPct val="68000"/>
              <a:buFont typeface="Wingdings 3" pitchFamily="18" charset="2"/>
              <a:buNone/>
            </a:pPr>
            <a:endParaRPr lang="en-US" sz="1800" b="1">
              <a:solidFill>
                <a:schemeClr val="bg1"/>
              </a:solidFill>
            </a:endParaRPr>
          </a:p>
        </p:txBody>
      </p:sp>
      <p:sp>
        <p:nvSpPr>
          <p:cNvPr id="13316"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box(in)">
                                      <p:cBhvr>
                                        <p:cTn id="7" dur="500"/>
                                        <p:tgtEl>
                                          <p:spTgt spid="109571">
                                            <p:txEl>
                                              <p:pRg st="1" end="1"/>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animEffect transition="in" filter="box(in)">
                                      <p:cBhvr>
                                        <p:cTn id="11" dur="500"/>
                                        <p:tgtEl>
                                          <p:spTgt spid="109571">
                                            <p:txEl>
                                              <p:pRg st="3" end="3"/>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animEffect transition="in" filter="box(in)">
                                      <p:cBhvr>
                                        <p:cTn id="15" dur="500"/>
                                        <p:tgtEl>
                                          <p:spTgt spid="109571">
                                            <p:txEl>
                                              <p:pRg st="5" end="5"/>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09571">
                                            <p:txEl>
                                              <p:pRg st="7" end="7"/>
                                            </p:txEl>
                                          </p:spTgt>
                                        </p:tgtEl>
                                        <p:attrNameLst>
                                          <p:attrName>style.visibility</p:attrName>
                                        </p:attrNameLst>
                                      </p:cBhvr>
                                      <p:to>
                                        <p:strVal val="visible"/>
                                      </p:to>
                                    </p:set>
                                    <p:animEffect transition="in" filter="box(in)">
                                      <p:cBhvr>
                                        <p:cTn id="19" dur="500"/>
                                        <p:tgtEl>
                                          <p:spTgt spid="109571">
                                            <p:txEl>
                                              <p:pRg st="7" end="7"/>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09571">
                                            <p:txEl>
                                              <p:pRg st="9" end="9"/>
                                            </p:txEl>
                                          </p:spTgt>
                                        </p:tgtEl>
                                        <p:attrNameLst>
                                          <p:attrName>style.visibility</p:attrName>
                                        </p:attrNameLst>
                                      </p:cBhvr>
                                      <p:to>
                                        <p:strVal val="visible"/>
                                      </p:to>
                                    </p:set>
                                    <p:animEffect transition="in" filter="box(in)">
                                      <p:cBhvr>
                                        <p:cTn id="23" dur="500"/>
                                        <p:tgtEl>
                                          <p:spTgt spid="109571">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9572"/>
                                        </p:tgtEl>
                                        <p:attrNameLst>
                                          <p:attrName>style.visibility</p:attrName>
                                        </p:attrNameLst>
                                      </p:cBhvr>
                                      <p:to>
                                        <p:strVal val="visible"/>
                                      </p:to>
                                    </p:set>
                                    <p:animEffect transition="in" filter="box(in)">
                                      <p:cBhvr>
                                        <p:cTn id="28"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bwMode="auto">
          <a:noFill/>
        </p:spPr>
        <p:txBody>
          <a:bodyPr/>
          <a:lstStyle/>
          <a:p>
            <a:pPr algn="ctr"/>
            <a:r>
              <a:rPr lang="en-US" smtClean="0">
                <a:effectLst/>
              </a:rPr>
              <a:t>Test Your Knowledge</a:t>
            </a:r>
          </a:p>
        </p:txBody>
      </p:sp>
      <p:sp>
        <p:nvSpPr>
          <p:cNvPr id="110595" name="Rectangle 3"/>
          <p:cNvSpPr>
            <a:spLocks noGrp="1"/>
          </p:cNvSpPr>
          <p:nvPr>
            <p:ph type="body" idx="4294967295"/>
          </p:nvPr>
        </p:nvSpPr>
        <p:spPr>
          <a:xfrm>
            <a:off x="381000" y="1295400"/>
            <a:ext cx="8458200" cy="3505200"/>
          </a:xfrm>
        </p:spPr>
        <p:txBody>
          <a:bodyPr/>
          <a:lstStyle/>
          <a:p>
            <a:pPr marL="514350" indent="-514350">
              <a:lnSpc>
                <a:spcPct val="80000"/>
              </a:lnSpc>
              <a:buSzTx/>
              <a:buFont typeface="Wingdings 3" pitchFamily="18" charset="2"/>
              <a:buAutoNum type="arabicPeriod" startAt="4"/>
            </a:pPr>
            <a:endParaRPr lang="en-US" sz="1600" dirty="0" smtClean="0"/>
          </a:p>
          <a:p>
            <a:pPr marL="514350" indent="-514350">
              <a:lnSpc>
                <a:spcPct val="80000"/>
              </a:lnSpc>
              <a:buSzTx/>
              <a:buFont typeface="Wingdings 3" pitchFamily="18" charset="2"/>
              <a:buAutoNum type="arabicPeriod" startAt="4"/>
            </a:pPr>
            <a:r>
              <a:rPr lang="en-US" sz="2000" dirty="0" smtClean="0"/>
              <a:t>In MA, when </a:t>
            </a:r>
            <a:r>
              <a:rPr lang="en-US" sz="2000" dirty="0" smtClean="0"/>
              <a:t>an employee involuntarily separates from your company, whose responsibility is it to educate the terminated employee about unemployment benefits</a:t>
            </a:r>
          </a:p>
          <a:p>
            <a:pPr marL="514350" indent="-514350">
              <a:lnSpc>
                <a:spcPct val="80000"/>
              </a:lnSpc>
              <a:buSzTx/>
              <a:buFont typeface="Wingdings 3" pitchFamily="18" charset="2"/>
              <a:buAutoNum type="arabicPeriod" startAt="4"/>
            </a:pPr>
            <a:endParaRPr lang="en-US" sz="2000" dirty="0" smtClean="0"/>
          </a:p>
          <a:p>
            <a:pPr marL="849313" lvl="1" indent="-457200">
              <a:lnSpc>
                <a:spcPct val="80000"/>
              </a:lnSpc>
              <a:buFont typeface="Verdana" pitchFamily="34" charset="0"/>
              <a:buAutoNum type="arabicPeriod" startAt="4"/>
            </a:pPr>
            <a:r>
              <a:rPr lang="en-US" sz="2000" dirty="0" smtClean="0"/>
              <a:t>The employee</a:t>
            </a:r>
          </a:p>
          <a:p>
            <a:pPr marL="849313" lvl="1" indent="-457200">
              <a:lnSpc>
                <a:spcPct val="80000"/>
              </a:lnSpc>
              <a:buFont typeface="Verdana" pitchFamily="34" charset="0"/>
              <a:buAutoNum type="arabicPeriod" startAt="4"/>
            </a:pPr>
            <a:endParaRPr lang="en-US" sz="2000" dirty="0" smtClean="0">
              <a:solidFill>
                <a:schemeClr val="tx2"/>
              </a:solidFill>
            </a:endParaRPr>
          </a:p>
          <a:p>
            <a:pPr marL="849313" lvl="1" indent="-457200">
              <a:lnSpc>
                <a:spcPct val="80000"/>
              </a:lnSpc>
              <a:buFont typeface="Verdana" pitchFamily="34" charset="0"/>
              <a:buAutoNum type="arabicPeriod" startAt="4"/>
            </a:pPr>
            <a:r>
              <a:rPr lang="en-US" sz="2000" dirty="0" smtClean="0"/>
              <a:t>The company  </a:t>
            </a:r>
          </a:p>
          <a:p>
            <a:pPr marL="849313" lvl="1" indent="-457200">
              <a:lnSpc>
                <a:spcPct val="80000"/>
              </a:lnSpc>
              <a:buFont typeface="Verdana" pitchFamily="34" charset="0"/>
              <a:buAutoNum type="arabicPeriod" startAt="4"/>
            </a:pPr>
            <a:endParaRPr lang="en-US" sz="2000" dirty="0" smtClean="0"/>
          </a:p>
          <a:p>
            <a:pPr marL="849313" lvl="1" indent="-457200">
              <a:lnSpc>
                <a:spcPct val="80000"/>
              </a:lnSpc>
              <a:buFont typeface="Verdana" pitchFamily="34" charset="0"/>
              <a:buAutoNum type="arabicPeriod" startAt="4"/>
            </a:pPr>
            <a:r>
              <a:rPr lang="en-US" sz="2000" dirty="0" smtClean="0"/>
              <a:t>The company, but only to those employees who are involuntarily separated from your company</a:t>
            </a:r>
          </a:p>
          <a:p>
            <a:pPr marL="849313" lvl="1" indent="-457200">
              <a:lnSpc>
                <a:spcPct val="80000"/>
              </a:lnSpc>
              <a:buFont typeface="Verdana" pitchFamily="34" charset="0"/>
              <a:buAutoNum type="arabicPeriod" startAt="4"/>
            </a:pPr>
            <a:endParaRPr lang="en-US" sz="2000" dirty="0" smtClean="0">
              <a:solidFill>
                <a:schemeClr val="tx2"/>
              </a:solidFill>
            </a:endParaRPr>
          </a:p>
          <a:p>
            <a:pPr marL="849313" lvl="1" indent="-457200">
              <a:lnSpc>
                <a:spcPct val="80000"/>
              </a:lnSpc>
              <a:buFont typeface="Verdana" pitchFamily="34" charset="0"/>
              <a:buAutoNum type="arabicPeriod" startAt="4"/>
            </a:pPr>
            <a:endParaRPr lang="en-US" sz="2000" dirty="0" smtClean="0"/>
          </a:p>
          <a:p>
            <a:pPr marL="514350" indent="-514350">
              <a:lnSpc>
                <a:spcPct val="80000"/>
              </a:lnSpc>
              <a:buSzTx/>
              <a:buFont typeface="Wingdings 3" pitchFamily="18" charset="2"/>
              <a:buAutoNum type="arabicPeriod" startAt="4"/>
            </a:pPr>
            <a:endParaRPr lang="en-US" sz="1600" dirty="0" smtClean="0"/>
          </a:p>
          <a:p>
            <a:pPr marL="849313" lvl="1" indent="-457200">
              <a:lnSpc>
                <a:spcPct val="80000"/>
              </a:lnSpc>
              <a:buFont typeface="Verdana" pitchFamily="34" charset="0"/>
              <a:buAutoNum type="arabicPeriod" startAt="4"/>
            </a:pPr>
            <a:endParaRPr lang="en-US" sz="1400" dirty="0" smtClean="0"/>
          </a:p>
          <a:p>
            <a:pPr marL="849313" lvl="1" indent="-457200">
              <a:lnSpc>
                <a:spcPct val="80000"/>
              </a:lnSpc>
              <a:buFont typeface="Verdana" pitchFamily="34" charset="0"/>
              <a:buAutoNum type="arabicPeriod" startAt="4"/>
            </a:pPr>
            <a:endParaRPr lang="en-US" sz="1800" b="1" dirty="0" smtClean="0"/>
          </a:p>
        </p:txBody>
      </p:sp>
      <p:sp>
        <p:nvSpPr>
          <p:cNvPr id="110596" name="Text Box 4"/>
          <p:cNvSpPr txBox="1">
            <a:spLocks noChangeArrowheads="1"/>
          </p:cNvSpPr>
          <p:nvPr/>
        </p:nvSpPr>
        <p:spPr bwMode="auto">
          <a:xfrm>
            <a:off x="609600" y="5715000"/>
            <a:ext cx="7848600" cy="1289050"/>
          </a:xfrm>
          <a:prstGeom prst="rect">
            <a:avLst/>
          </a:prstGeom>
          <a:noFill/>
          <a:ln w="9525">
            <a:noFill/>
            <a:miter lim="800000"/>
            <a:headEnd/>
            <a:tailEnd/>
          </a:ln>
        </p:spPr>
        <p:txBody>
          <a:bodyPr>
            <a:spAutoFit/>
          </a:bodyPr>
          <a:lstStyle/>
          <a:p>
            <a:pPr marL="463550" indent="-463550" eaLnBrk="0" hangingPunct="0">
              <a:lnSpc>
                <a:spcPct val="80000"/>
              </a:lnSpc>
              <a:spcBef>
                <a:spcPts val="400"/>
              </a:spcBef>
              <a:buClr>
                <a:schemeClr val="accent1"/>
              </a:buClr>
              <a:buFont typeface="Wingdings 3" pitchFamily="18" charset="2"/>
              <a:buNone/>
            </a:pPr>
            <a:r>
              <a:rPr lang="en-US" sz="1800" b="1">
                <a:solidFill>
                  <a:schemeClr val="bg1"/>
                </a:solidFill>
              </a:rPr>
              <a:t>(b)  The company needs to send the Division of Unemployment Assistance pamphlet to all terminated employees (regardless of whether the separation was voluntary or involuntary).</a:t>
            </a:r>
          </a:p>
          <a:p>
            <a:pPr marL="463550" indent="-463550" eaLnBrk="0" hangingPunct="0">
              <a:lnSpc>
                <a:spcPct val="80000"/>
              </a:lnSpc>
              <a:spcBef>
                <a:spcPts val="400"/>
              </a:spcBef>
              <a:buClr>
                <a:schemeClr val="accent1"/>
              </a:buClr>
              <a:buFont typeface="Wingdings 3" pitchFamily="18" charset="2"/>
              <a:buNone/>
            </a:pPr>
            <a:endParaRPr lang="en-US" sz="1800" b="1">
              <a:solidFill>
                <a:schemeClr val="bg1"/>
              </a:solidFill>
            </a:endParaRPr>
          </a:p>
          <a:p>
            <a:pPr marL="463550" indent="-463550" eaLnBrk="0" hangingPunct="0">
              <a:lnSpc>
                <a:spcPct val="80000"/>
              </a:lnSpc>
              <a:spcBef>
                <a:spcPts val="400"/>
              </a:spcBef>
              <a:buClr>
                <a:schemeClr val="accent1"/>
              </a:buClr>
              <a:buSzPct val="68000"/>
              <a:buFont typeface="Wingdings 3" pitchFamily="18" charset="2"/>
              <a:buAutoNum type="alphaLcParenBoth" startAt="3"/>
            </a:pPr>
            <a:endParaRPr lang="en-US" sz="1800" b="1"/>
          </a:p>
        </p:txBody>
      </p:sp>
      <p:sp>
        <p:nvSpPr>
          <p:cNvPr id="15364"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box(in)">
                                      <p:cBhvr>
                                        <p:cTn id="7" dur="500"/>
                                        <p:tgtEl>
                                          <p:spTgt spid="110595">
                                            <p:txEl>
                                              <p:pRg st="1" end="1"/>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animEffect transition="in" filter="box(in)">
                                      <p:cBhvr>
                                        <p:cTn id="11" dur="500"/>
                                        <p:tgtEl>
                                          <p:spTgt spid="110595">
                                            <p:txEl>
                                              <p:pRg st="3" end="3"/>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0595">
                                            <p:txEl>
                                              <p:pRg st="5" end="5"/>
                                            </p:txEl>
                                          </p:spTgt>
                                        </p:tgtEl>
                                        <p:attrNameLst>
                                          <p:attrName>style.visibility</p:attrName>
                                        </p:attrNameLst>
                                      </p:cBhvr>
                                      <p:to>
                                        <p:strVal val="visible"/>
                                      </p:to>
                                    </p:set>
                                    <p:animEffect transition="in" filter="box(in)">
                                      <p:cBhvr>
                                        <p:cTn id="15" dur="500"/>
                                        <p:tgtEl>
                                          <p:spTgt spid="110595">
                                            <p:txEl>
                                              <p:pRg st="5" end="5"/>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10595">
                                            <p:txEl>
                                              <p:pRg st="7" end="7"/>
                                            </p:txEl>
                                          </p:spTgt>
                                        </p:tgtEl>
                                        <p:attrNameLst>
                                          <p:attrName>style.visibility</p:attrName>
                                        </p:attrNameLst>
                                      </p:cBhvr>
                                      <p:to>
                                        <p:strVal val="visible"/>
                                      </p:to>
                                    </p:set>
                                    <p:animEffect transition="in" filter="box(in)">
                                      <p:cBhvr>
                                        <p:cTn id="19" dur="500"/>
                                        <p:tgtEl>
                                          <p:spTgt spid="11059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0596"/>
                                        </p:tgtEl>
                                        <p:attrNameLst>
                                          <p:attrName>style.visibility</p:attrName>
                                        </p:attrNameLst>
                                      </p:cBhvr>
                                      <p:to>
                                        <p:strVal val="visible"/>
                                      </p:to>
                                    </p:set>
                                    <p:animEffect transition="in" filter="box(in)">
                                      <p:cBhvr>
                                        <p:cTn id="24"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P spid="1105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bwMode="auto">
          <a:noFill/>
        </p:spPr>
        <p:txBody>
          <a:bodyPr/>
          <a:lstStyle/>
          <a:p>
            <a:pPr algn="ctr"/>
            <a:r>
              <a:rPr lang="en-US" smtClean="0">
                <a:effectLst/>
              </a:rPr>
              <a:t>Test Your Knowledge</a:t>
            </a:r>
          </a:p>
        </p:txBody>
      </p:sp>
      <p:sp>
        <p:nvSpPr>
          <p:cNvPr id="112643" name="Rectangle 3"/>
          <p:cNvSpPr>
            <a:spLocks noGrp="1"/>
          </p:cNvSpPr>
          <p:nvPr>
            <p:ph type="body" idx="4294967295"/>
          </p:nvPr>
        </p:nvSpPr>
        <p:spPr>
          <a:xfrm>
            <a:off x="304800" y="1295400"/>
            <a:ext cx="8382000" cy="3471863"/>
          </a:xfrm>
        </p:spPr>
        <p:txBody>
          <a:bodyPr/>
          <a:lstStyle/>
          <a:p>
            <a:pPr marL="514350" indent="-514350">
              <a:lnSpc>
                <a:spcPct val="90000"/>
              </a:lnSpc>
              <a:buFont typeface="Wingdings 3" pitchFamily="18" charset="2"/>
              <a:buNone/>
            </a:pPr>
            <a:endParaRPr lang="en-US" sz="2000" dirty="0" smtClean="0"/>
          </a:p>
          <a:p>
            <a:pPr marL="514350" indent="-514350">
              <a:lnSpc>
                <a:spcPct val="90000"/>
              </a:lnSpc>
              <a:buSzTx/>
              <a:buFont typeface="Wingdings 3" pitchFamily="18" charset="2"/>
              <a:buAutoNum type="arabicPeriod" startAt="5"/>
            </a:pPr>
            <a:r>
              <a:rPr lang="en-US" sz="2000" dirty="0" smtClean="0"/>
              <a:t>When was your Employee Handbook last updated with the recent legal compliance changes (e.g., </a:t>
            </a:r>
            <a:r>
              <a:rPr lang="en-US" sz="2000" dirty="0" smtClean="0"/>
              <a:t>ACA, </a:t>
            </a:r>
            <a:r>
              <a:rPr lang="en-US" sz="2000" dirty="0" smtClean="0"/>
              <a:t>ADA, Data Security Breach Law)</a:t>
            </a:r>
          </a:p>
          <a:p>
            <a:pPr marL="514350" indent="-514350">
              <a:lnSpc>
                <a:spcPct val="90000"/>
              </a:lnSpc>
              <a:buSzTx/>
              <a:buFont typeface="Wingdings 3" pitchFamily="18" charset="2"/>
              <a:buNone/>
            </a:pPr>
            <a:endParaRPr lang="en-US" sz="2000" dirty="0" smtClean="0"/>
          </a:p>
          <a:p>
            <a:pPr marL="849313" lvl="1" indent="-457200">
              <a:lnSpc>
                <a:spcPct val="90000"/>
              </a:lnSpc>
              <a:buFont typeface="Verdana" pitchFamily="34" charset="0"/>
              <a:buAutoNum type="alphaLcPeriod"/>
            </a:pPr>
            <a:r>
              <a:rPr lang="en-US" sz="2400" dirty="0" smtClean="0"/>
              <a:t>This past year</a:t>
            </a:r>
          </a:p>
          <a:p>
            <a:pPr marL="849313" lvl="1" indent="-457200">
              <a:lnSpc>
                <a:spcPct val="90000"/>
              </a:lnSpc>
              <a:buFont typeface="Verdana" pitchFamily="34" charset="0"/>
              <a:buAutoNum type="alphaLcPeriod"/>
            </a:pPr>
            <a:endParaRPr lang="en-US" sz="2400" dirty="0" smtClean="0"/>
          </a:p>
          <a:p>
            <a:pPr marL="849313" lvl="1" indent="-457200">
              <a:lnSpc>
                <a:spcPct val="90000"/>
              </a:lnSpc>
              <a:buFont typeface="Verdana" pitchFamily="34" charset="0"/>
              <a:buAutoNum type="alphaLcPeriod"/>
            </a:pPr>
            <a:r>
              <a:rPr lang="en-US" sz="2400" dirty="0" smtClean="0"/>
              <a:t>Within the last 5 years</a:t>
            </a:r>
          </a:p>
          <a:p>
            <a:pPr marL="849313" lvl="1" indent="-457200">
              <a:lnSpc>
                <a:spcPct val="90000"/>
              </a:lnSpc>
              <a:buFont typeface="Verdana" pitchFamily="34" charset="0"/>
              <a:buAutoNum type="alphaLcPeriod"/>
            </a:pPr>
            <a:endParaRPr lang="en-US" sz="2400" dirty="0" smtClean="0"/>
          </a:p>
          <a:p>
            <a:pPr marL="849313" lvl="1" indent="-457200">
              <a:lnSpc>
                <a:spcPct val="90000"/>
              </a:lnSpc>
              <a:buFont typeface="Verdana" pitchFamily="34" charset="0"/>
              <a:buAutoNum type="alphaLcPeriod"/>
            </a:pPr>
            <a:r>
              <a:rPr lang="en-US" sz="2400" dirty="0" smtClean="0"/>
              <a:t> Unsure</a:t>
            </a:r>
          </a:p>
          <a:p>
            <a:pPr marL="849313" lvl="1" indent="-457200">
              <a:lnSpc>
                <a:spcPct val="90000"/>
              </a:lnSpc>
              <a:buFont typeface="Verdana" pitchFamily="34" charset="0"/>
              <a:buAutoNum type="alphaLcPeriod"/>
            </a:pPr>
            <a:endParaRPr lang="en-US" sz="2400" b="1" dirty="0" smtClean="0"/>
          </a:p>
          <a:p>
            <a:pPr marL="849313" lvl="1" indent="-457200">
              <a:lnSpc>
                <a:spcPct val="90000"/>
              </a:lnSpc>
              <a:buFont typeface="Verdana" pitchFamily="34" charset="0"/>
              <a:buNone/>
            </a:pPr>
            <a:endParaRPr lang="en-US" sz="2400" dirty="0" smtClean="0"/>
          </a:p>
          <a:p>
            <a:pPr marL="514350" indent="-514350">
              <a:lnSpc>
                <a:spcPct val="90000"/>
              </a:lnSpc>
            </a:pPr>
            <a:endParaRPr lang="en-US" sz="1400" dirty="0" smtClean="0"/>
          </a:p>
          <a:p>
            <a:pPr marL="849313" lvl="1" indent="-457200">
              <a:lnSpc>
                <a:spcPct val="90000"/>
              </a:lnSpc>
            </a:pPr>
            <a:endParaRPr lang="en-US" sz="1400" dirty="0" smtClean="0"/>
          </a:p>
          <a:p>
            <a:pPr marL="849313" lvl="1" indent="-457200">
              <a:lnSpc>
                <a:spcPct val="90000"/>
              </a:lnSpc>
              <a:buFont typeface="Verdana" pitchFamily="34" charset="0"/>
              <a:buAutoNum type="alphaLcPeriod"/>
            </a:pPr>
            <a:endParaRPr lang="en-US" sz="1600" b="1" dirty="0" smtClean="0"/>
          </a:p>
        </p:txBody>
      </p:sp>
      <p:sp>
        <p:nvSpPr>
          <p:cNvPr id="112644" name="Text Box 4"/>
          <p:cNvSpPr txBox="1">
            <a:spLocks noChangeArrowheads="1"/>
          </p:cNvSpPr>
          <p:nvPr/>
        </p:nvSpPr>
        <p:spPr bwMode="auto">
          <a:xfrm>
            <a:off x="0" y="5715000"/>
            <a:ext cx="9144000" cy="1228725"/>
          </a:xfrm>
          <a:prstGeom prst="rect">
            <a:avLst/>
          </a:prstGeom>
          <a:noFill/>
          <a:ln w="9525">
            <a:noFill/>
            <a:miter lim="800000"/>
            <a:headEnd/>
            <a:tailEnd/>
          </a:ln>
        </p:spPr>
        <p:txBody>
          <a:bodyPr>
            <a:spAutoFit/>
          </a:bodyPr>
          <a:lstStyle/>
          <a:p>
            <a:pPr marL="463550" indent="-463550" algn="just" eaLnBrk="0" hangingPunct="0">
              <a:lnSpc>
                <a:spcPct val="80000"/>
              </a:lnSpc>
              <a:spcBef>
                <a:spcPts val="400"/>
              </a:spcBef>
              <a:buClr>
                <a:schemeClr val="bg1"/>
              </a:buClr>
              <a:buFont typeface="Wingdings 3" pitchFamily="18" charset="2"/>
              <a:buAutoNum type="alphaLcParenBoth"/>
            </a:pPr>
            <a:r>
              <a:rPr lang="en-US" sz="1600" b="1">
                <a:solidFill>
                  <a:schemeClr val="bg1"/>
                </a:solidFill>
              </a:rPr>
              <a:t>With all the federal and state legal compliance changes over the past 1-5 years, companies need to ensure that they do not find themselves legally exposed to fines and penalties for non-compliance or notification to employees.</a:t>
            </a:r>
            <a:r>
              <a:rPr lang="en-US" sz="1600"/>
              <a:t> </a:t>
            </a:r>
          </a:p>
          <a:p>
            <a:pPr marL="463550" indent="-463550" eaLnBrk="0" hangingPunct="0">
              <a:lnSpc>
                <a:spcPct val="80000"/>
              </a:lnSpc>
              <a:spcBef>
                <a:spcPts val="400"/>
              </a:spcBef>
              <a:buClr>
                <a:schemeClr val="accent1"/>
              </a:buClr>
              <a:buSzPct val="68000"/>
              <a:buFont typeface="Wingdings 3" pitchFamily="18" charset="2"/>
              <a:buNone/>
            </a:pPr>
            <a:endParaRPr lang="en-US" sz="1800" b="1"/>
          </a:p>
          <a:p>
            <a:pPr marL="463550" indent="-463550" eaLnBrk="0" hangingPunct="0">
              <a:lnSpc>
                <a:spcPct val="80000"/>
              </a:lnSpc>
              <a:spcBef>
                <a:spcPts val="400"/>
              </a:spcBef>
              <a:buClr>
                <a:schemeClr val="accent1"/>
              </a:buClr>
              <a:buSzPct val="68000"/>
              <a:buFont typeface="Wingdings 3" pitchFamily="18" charset="2"/>
              <a:buAutoNum type="alphaLcParenBoth" startAt="3"/>
            </a:pPr>
            <a:endParaRPr lang="en-US" sz="1800" b="1"/>
          </a:p>
        </p:txBody>
      </p:sp>
      <p:sp>
        <p:nvSpPr>
          <p:cNvPr id="17412" name="Footer Placeholder 1"/>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Effect transition="in" filter="box(in)">
                                      <p:cBhvr>
                                        <p:cTn id="7" dur="500"/>
                                        <p:tgtEl>
                                          <p:spTgt spid="112643">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43">
                                            <p:txEl>
                                              <p:pRg st="3" end="3"/>
                                            </p:txEl>
                                          </p:spTgt>
                                        </p:tgtEl>
                                        <p:attrNameLst>
                                          <p:attrName>style.visibility</p:attrName>
                                        </p:attrNameLst>
                                      </p:cBhvr>
                                      <p:to>
                                        <p:strVal val="visible"/>
                                      </p:to>
                                    </p:set>
                                    <p:animEffect transition="in" filter="box(in)">
                                      <p:cBhvr>
                                        <p:cTn id="10" dur="500"/>
                                        <p:tgtEl>
                                          <p:spTgt spid="11264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643">
                                            <p:txEl>
                                              <p:pRg st="5" end="5"/>
                                            </p:txEl>
                                          </p:spTgt>
                                        </p:tgtEl>
                                        <p:attrNameLst>
                                          <p:attrName>style.visibility</p:attrName>
                                        </p:attrNameLst>
                                      </p:cBhvr>
                                      <p:to>
                                        <p:strVal val="visible"/>
                                      </p:to>
                                    </p:set>
                                    <p:animEffect transition="in" filter="box(in)">
                                      <p:cBhvr>
                                        <p:cTn id="13" dur="500"/>
                                        <p:tgtEl>
                                          <p:spTgt spid="112643">
                                            <p:txEl>
                                              <p:pRg st="5" end="5"/>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2643">
                                            <p:txEl>
                                              <p:pRg st="7" end="7"/>
                                            </p:txEl>
                                          </p:spTgt>
                                        </p:tgtEl>
                                        <p:attrNameLst>
                                          <p:attrName>style.visibility</p:attrName>
                                        </p:attrNameLst>
                                      </p:cBhvr>
                                      <p:to>
                                        <p:strVal val="visible"/>
                                      </p:to>
                                    </p:set>
                                    <p:animEffect transition="in" filter="box(in)">
                                      <p:cBhvr>
                                        <p:cTn id="16" dur="500"/>
                                        <p:tgtEl>
                                          <p:spTgt spid="11264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2644"/>
                                        </p:tgtEl>
                                        <p:attrNameLst>
                                          <p:attrName>style.visibility</p:attrName>
                                        </p:attrNameLst>
                                      </p:cBhvr>
                                      <p:to>
                                        <p:strVal val="visible"/>
                                      </p:to>
                                    </p:set>
                                    <p:animEffect transition="in" filter="box(in)">
                                      <p:cBhvr>
                                        <p:cTn id="21"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P spid="1126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18"/>
          <p:cNvSpPr>
            <a:spLocks noGrp="1"/>
          </p:cNvSpPr>
          <p:nvPr>
            <p:ph type="ftr" sz="quarter" idx="11"/>
          </p:nvPr>
        </p:nvSpPr>
        <p:spPr bwMode="auto">
          <a:noFill/>
          <a:ln>
            <a:miter lim="800000"/>
            <a:headEnd/>
            <a:tailEnd/>
          </a:ln>
        </p:spPr>
        <p:txBody>
          <a:bodyPr/>
          <a:lstStyle/>
          <a:p>
            <a:r>
              <a:rPr lang="en-US" dirty="0" smtClean="0"/>
              <a:t>(c) 2013 All Rights Reserved by Lauren Brenner, SPHR.  The information contained herein is general and is not offered, and should not be construed, as legal advice with respect to any specific matter. </a:t>
            </a:r>
            <a:endParaRPr lang="en-US" dirty="0" smtClean="0">
              <a:solidFill>
                <a:schemeClr val="tx1"/>
              </a:solidFill>
            </a:endParaRPr>
          </a:p>
        </p:txBody>
      </p:sp>
      <p:sp>
        <p:nvSpPr>
          <p:cNvPr id="19458" name="Rectangle 2"/>
          <p:cNvSpPr>
            <a:spLocks noGrp="1"/>
          </p:cNvSpPr>
          <p:nvPr>
            <p:ph type="title" idx="4294967295"/>
          </p:nvPr>
        </p:nvSpPr>
        <p:spPr bwMode="auto">
          <a:xfrm>
            <a:off x="381000" y="762000"/>
            <a:ext cx="8229600" cy="1143000"/>
          </a:xfrm>
        </p:spPr>
        <p:txBody>
          <a:bodyPr>
            <a:normAutofit fontScale="90000"/>
          </a:bodyPr>
          <a:lstStyle/>
          <a:p>
            <a:pPr algn="ctr">
              <a:defRPr/>
            </a:pPr>
            <a:r>
              <a:rPr lang="en-US" sz="3300" smtClean="0">
                <a:effectLst/>
              </a:rPr>
              <a:t>Top 5 Reasons Employers </a:t>
            </a:r>
            <a:br>
              <a:rPr lang="en-US" sz="3300" smtClean="0">
                <a:effectLst/>
              </a:rPr>
            </a:br>
            <a:r>
              <a:rPr lang="en-US" sz="3300" smtClean="0">
                <a:effectLst/>
              </a:rPr>
              <a:t>Are Being Sued</a:t>
            </a:r>
            <a:br>
              <a:rPr lang="en-US" sz="3300" smtClean="0">
                <a:effectLst/>
              </a:rPr>
            </a:br>
            <a:endParaRPr lang="en-US" sz="3300" smtClean="0">
              <a:effectLst/>
            </a:endParaRPr>
          </a:p>
        </p:txBody>
      </p:sp>
      <p:sp>
        <p:nvSpPr>
          <p:cNvPr id="19459" name="Rectangle 3"/>
          <p:cNvSpPr>
            <a:spLocks noGrp="1"/>
          </p:cNvSpPr>
          <p:nvPr>
            <p:ph type="body" idx="4294967295"/>
          </p:nvPr>
        </p:nvSpPr>
        <p:spPr>
          <a:xfrm>
            <a:off x="609600" y="2438400"/>
            <a:ext cx="8534400" cy="4191000"/>
          </a:xfrm>
        </p:spPr>
        <p:txBody>
          <a:bodyPr/>
          <a:lstStyle/>
          <a:p>
            <a:pPr marL="609600" indent="-609600">
              <a:buFont typeface="Wingdings" pitchFamily="2" charset="2"/>
              <a:buNone/>
            </a:pPr>
            <a:r>
              <a:rPr lang="en-US" b="1" dirty="0" smtClean="0"/>
              <a:t>1) Unlawful Pre-Employment Process and Questions </a:t>
            </a:r>
          </a:p>
          <a:p>
            <a:pPr marL="609600" indent="-609600">
              <a:buFont typeface="Wingdings" pitchFamily="2" charset="2"/>
              <a:buNone/>
            </a:pPr>
            <a:r>
              <a:rPr lang="en-US" b="1" dirty="0" smtClean="0"/>
              <a:t>2) Wage &amp; Hour Infractions</a:t>
            </a:r>
          </a:p>
          <a:p>
            <a:pPr marL="609600" indent="-609600">
              <a:buNone/>
            </a:pPr>
            <a:r>
              <a:rPr lang="en-US" b="1" dirty="0" smtClean="0"/>
              <a:t>3) </a:t>
            </a:r>
            <a:r>
              <a:rPr lang="en-US" b="1" dirty="0"/>
              <a:t>Breach of Confidentiality  </a:t>
            </a:r>
          </a:p>
          <a:p>
            <a:pPr marL="609600" indent="-609600">
              <a:buNone/>
            </a:pPr>
            <a:r>
              <a:rPr lang="en-US" b="1" dirty="0" smtClean="0"/>
              <a:t>4</a:t>
            </a:r>
            <a:r>
              <a:rPr lang="en-US" b="1" dirty="0" smtClean="0"/>
              <a:t>) </a:t>
            </a:r>
            <a:r>
              <a:rPr lang="en-US" b="1" dirty="0"/>
              <a:t>Rash Disciplinary Decisions/Termination Errors</a:t>
            </a:r>
          </a:p>
          <a:p>
            <a:pPr marL="609600" indent="-609600">
              <a:buFont typeface="Wingdings 3" pitchFamily="18" charset="2"/>
              <a:buNone/>
            </a:pPr>
            <a:r>
              <a:rPr lang="en-US" b="1" dirty="0" smtClean="0"/>
              <a:t>5</a:t>
            </a:r>
            <a:r>
              <a:rPr lang="en-US" b="1" dirty="0" smtClean="0"/>
              <a:t>) Discriminatory Practices/Actions</a:t>
            </a:r>
          </a:p>
        </p:txBody>
      </p:sp>
      <p:sp>
        <p:nvSpPr>
          <p:cNvPr id="19460" name="Text Box 4"/>
          <p:cNvSpPr txBox="1">
            <a:spLocks noChangeArrowheads="1"/>
          </p:cNvSpPr>
          <p:nvPr/>
        </p:nvSpPr>
        <p:spPr bwMode="auto">
          <a:xfrm>
            <a:off x="6400800" y="5562600"/>
            <a:ext cx="1295400" cy="366713"/>
          </a:xfrm>
          <a:prstGeom prst="rect">
            <a:avLst/>
          </a:prstGeom>
          <a:noFill/>
          <a:ln w="9525">
            <a:noFill/>
            <a:miter lim="800000"/>
            <a:headEnd/>
            <a:tailEnd/>
          </a:ln>
        </p:spPr>
        <p:txBody>
          <a:bodyPr>
            <a:spAutoFit/>
          </a:bodyPr>
          <a:lstStyle/>
          <a:p>
            <a:pPr eaLnBrk="0" hangingPunct="0">
              <a:spcBef>
                <a:spcPct val="50000"/>
              </a:spcBef>
            </a:pPr>
            <a:endParaRPr lang="en-US" sz="1800"/>
          </a:p>
        </p:txBody>
      </p:sp>
      <p:pic>
        <p:nvPicPr>
          <p:cNvPr id="19461" name="Picture 5" descr="MCj02908120000[1]"/>
          <p:cNvPicPr>
            <a:picLocks noChangeAspect="1" noChangeArrowheads="1"/>
          </p:cNvPicPr>
          <p:nvPr/>
        </p:nvPicPr>
        <p:blipFill>
          <a:blip r:embed="rId3"/>
          <a:srcRect/>
          <a:stretch>
            <a:fillRect/>
          </a:stretch>
        </p:blipFill>
        <p:spPr bwMode="auto">
          <a:xfrm>
            <a:off x="7086600" y="914400"/>
            <a:ext cx="1600200" cy="1260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Cambria"/>
        <a:ea typeface=""/>
        <a:cs typeface=""/>
      </a:majorFont>
      <a:minorFont>
        <a:latin typeface="Cambr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2488</TotalTime>
  <Words>6634</Words>
  <Application>Microsoft Office PowerPoint</Application>
  <PresentationFormat>On-screen Show (4:3)</PresentationFormat>
  <Paragraphs>912</Paragraphs>
  <Slides>45</Slides>
  <Notes>37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Arial</vt:lpstr>
      <vt:lpstr>Calibri</vt:lpstr>
      <vt:lpstr>Cambria</vt:lpstr>
      <vt:lpstr>Lucida Sans Unicode</vt:lpstr>
      <vt:lpstr>Monotype Sorts</vt:lpstr>
      <vt:lpstr>Times New Roman</vt:lpstr>
      <vt:lpstr>Verdana</vt:lpstr>
      <vt:lpstr>Wingdings</vt:lpstr>
      <vt:lpstr>Wingdings 2</vt:lpstr>
      <vt:lpstr>Wingdings 3</vt:lpstr>
      <vt:lpstr>Concourse</vt:lpstr>
      <vt:lpstr>Clip</vt:lpstr>
      <vt:lpstr>PowerPoint Presentation</vt:lpstr>
      <vt:lpstr>Presented By:</vt:lpstr>
      <vt:lpstr> Agenda   </vt:lpstr>
      <vt:lpstr>Test Your Knowledge</vt:lpstr>
      <vt:lpstr>Test Your Knowledge</vt:lpstr>
      <vt:lpstr>Test Your Knowledge</vt:lpstr>
      <vt:lpstr>Test Your Knowledge</vt:lpstr>
      <vt:lpstr>Test Your Knowledge</vt:lpstr>
      <vt:lpstr>Top 5 Reasons Employers  Are Being Sued </vt:lpstr>
      <vt:lpstr>Protected Categories by State</vt:lpstr>
      <vt:lpstr>Protected Categories by State</vt:lpstr>
      <vt:lpstr>#1  Unlawful Pre-Employment  Process and Questions</vt:lpstr>
      <vt:lpstr>Pre-Employment  Process and Questions Remedies</vt:lpstr>
      <vt:lpstr>#2 Wage &amp; Hour Infractions</vt:lpstr>
      <vt:lpstr>             IRS Revenue Code – 20 Factor Test</vt:lpstr>
      <vt:lpstr>Under Massachusetts (revised) wage and hour laws, there is a presumption that any individual providing services is an employee, unless the individual meets the following three (3)-part test: </vt:lpstr>
      <vt:lpstr>Wage &amp; Hour (cont’d)</vt:lpstr>
      <vt:lpstr>#2 Wage &amp; Hour “To Do” List</vt:lpstr>
      <vt:lpstr>Wage &amp; Hour Infractions</vt:lpstr>
      <vt:lpstr>Wage &amp; Hour “To Do” List (cont’d)</vt:lpstr>
      <vt:lpstr>#3  Breach of Confidentiality</vt:lpstr>
      <vt:lpstr>#4  Rash Disciplinary Decisions/Termination Errors</vt:lpstr>
      <vt:lpstr>#4  Rash Disciplinary Decisions/Termination Safeguards</vt:lpstr>
      <vt:lpstr>#5  Discriminatory Practices/Actions</vt:lpstr>
      <vt:lpstr>#5  Discriminatory Practices/Actions Reminders</vt:lpstr>
      <vt:lpstr>Protected Categories by State</vt:lpstr>
      <vt:lpstr>Protected Categories by State</vt:lpstr>
      <vt:lpstr>Reality Check</vt:lpstr>
      <vt:lpstr>2013/2012 EEOC Discrimination Charges</vt:lpstr>
      <vt:lpstr>Did you know… </vt:lpstr>
      <vt:lpstr>  HR Safeguards to Assist Organizations   </vt:lpstr>
      <vt:lpstr>TERMS TO AVOID</vt:lpstr>
      <vt:lpstr>Policies and Practices All  Organizations Must Have</vt:lpstr>
      <vt:lpstr>PERSONAL CONDUCT POLICY</vt:lpstr>
      <vt:lpstr>DATA SECURITY BREACH LAW</vt:lpstr>
      <vt:lpstr>BYOD (Bring Your Own Device) POLICY</vt:lpstr>
      <vt:lpstr>WHY IMPLEMENT A BYOD POLICY? </vt:lpstr>
      <vt:lpstr>NLRB (National Labor Relations Board) &amp; Social Media</vt:lpstr>
      <vt:lpstr>NLRB &amp; SOCIAL MEDIA (cont’d)</vt:lpstr>
      <vt:lpstr>NLRB &amp; SOCIAL MEDIA (cont’d)</vt:lpstr>
      <vt:lpstr>MA AND SOCIAL MEDIA </vt:lpstr>
      <vt:lpstr>SOCIAL MEDIA RISKS</vt:lpstr>
      <vt:lpstr>SOCIAL MEDIA RISKS Facebook “Liking” and Termination</vt:lpstr>
      <vt:lpstr>Any 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DATA SECURITY STANDARDS</dc:title>
  <dc:creator>Lauren Brenner</dc:creator>
  <cp:lastModifiedBy>Lauren Brenner</cp:lastModifiedBy>
  <cp:revision>161</cp:revision>
  <cp:lastPrinted>2013-09-10T13:56:12Z</cp:lastPrinted>
  <dcterms:created xsi:type="dcterms:W3CDTF">2009-01-14T02:52:06Z</dcterms:created>
  <dcterms:modified xsi:type="dcterms:W3CDTF">2014-09-10T19:41:58Z</dcterms:modified>
</cp:coreProperties>
</file>